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2" r:id="rId3"/>
  </p:sldMasterIdLst>
  <p:notesMasterIdLst>
    <p:notesMasterId r:id="rId27"/>
  </p:notesMasterIdLst>
  <p:sldIdLst>
    <p:sldId id="460" r:id="rId4"/>
    <p:sldId id="257" r:id="rId5"/>
    <p:sldId id="436" r:id="rId6"/>
    <p:sldId id="256" r:id="rId7"/>
    <p:sldId id="439" r:id="rId8"/>
    <p:sldId id="258" r:id="rId9"/>
    <p:sldId id="466" r:id="rId10"/>
    <p:sldId id="358" r:id="rId11"/>
    <p:sldId id="265" r:id="rId12"/>
    <p:sldId id="461" r:id="rId13"/>
    <p:sldId id="267" r:id="rId14"/>
    <p:sldId id="268" r:id="rId15"/>
    <p:sldId id="469" r:id="rId16"/>
    <p:sldId id="472" r:id="rId17"/>
    <p:sldId id="283" r:id="rId18"/>
    <p:sldId id="286" r:id="rId19"/>
    <p:sldId id="474" r:id="rId20"/>
    <p:sldId id="272" r:id="rId21"/>
    <p:sldId id="477" r:id="rId22"/>
    <p:sldId id="275" r:id="rId23"/>
    <p:sldId id="478" r:id="rId24"/>
    <p:sldId id="279" r:id="rId25"/>
    <p:sldId id="280" r:id="rId26"/>
  </p:sldIdLst>
  <p:sldSz cx="9144000" cy="6858000" type="screen4x3"/>
  <p:notesSz cx="6792913" cy="9925050"/>
  <p:embeddedFontLst>
    <p:embeddedFont>
      <p:font typeface="Castledown" panose="02000503040000020003" pitchFamily="2" charset="0"/>
      <p:regular r:id="rId28"/>
      <p:bold r:id="rId29"/>
    </p:embeddedFont>
    <p:embeddedFont>
      <p:font typeface="Source Sans Pro" panose="020B0503030403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3" roundtripDataSignature="AMtx7mimoibMq18Sb7t4jAYf4ZyvAI+Sj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F42"/>
    <a:srgbClr val="2F2967"/>
    <a:srgbClr val="FF33CC"/>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A9FA61-2DAA-41B3-8997-94C8751D8979}" v="3" dt="2025-05-19T10:51:03.7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6" autoAdjust="0"/>
    <p:restoredTop sz="74738" autoAdjust="0"/>
  </p:normalViewPr>
  <p:slideViewPr>
    <p:cSldViewPr snapToGrid="0">
      <p:cViewPr varScale="1">
        <p:scale>
          <a:sx n="55" d="100"/>
          <a:sy n="55" d="100"/>
        </p:scale>
        <p:origin x="1973"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6.fntdata"/><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5.fntdata"/><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1.fntdata"/><Relationship Id="rId49"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4.fntdata"/><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font" Target="fonts/font3.fntdata"/><Relationship Id="rId43" Type="http://customschemas.google.com/relationships/presentationmetadata" Target="metadata"/><Relationship Id="rId48" Type="http://schemas.microsoft.com/office/2016/11/relationships/changesInfo" Target="changesInfos/changesInfo1.xml"/><Relationship Id="rId8" Type="http://schemas.openxmlformats.org/officeDocument/2006/relationships/slide" Target="slides/slide5.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mogen Sackett" userId="983d8044-f657-429e-ae38-3185fb507e2d" providerId="ADAL" clId="{13A9FA61-2DAA-41B3-8997-94C8751D8979}"/>
    <pc:docChg chg="undo custSel modSld">
      <pc:chgData name="Imogen Sackett" userId="983d8044-f657-429e-ae38-3185fb507e2d" providerId="ADAL" clId="{13A9FA61-2DAA-41B3-8997-94C8751D8979}" dt="2025-05-19T10:51:15.382" v="95" actId="1037"/>
      <pc:docMkLst>
        <pc:docMk/>
      </pc:docMkLst>
      <pc:sldChg chg="addSp delSp modSp mod">
        <pc:chgData name="Imogen Sackett" userId="983d8044-f657-429e-ae38-3185fb507e2d" providerId="ADAL" clId="{13A9FA61-2DAA-41B3-8997-94C8751D8979}" dt="2025-05-19T10:51:15.382" v="95" actId="1037"/>
        <pc:sldMkLst>
          <pc:docMk/>
          <pc:sldMk cId="576434406" sldId="460"/>
        </pc:sldMkLst>
        <pc:spChg chg="add del mod">
          <ac:chgData name="Imogen Sackett" userId="983d8044-f657-429e-ae38-3185fb507e2d" providerId="ADAL" clId="{13A9FA61-2DAA-41B3-8997-94C8751D8979}" dt="2025-05-19T10:50:46.339" v="84" actId="478"/>
          <ac:spMkLst>
            <pc:docMk/>
            <pc:sldMk cId="576434406" sldId="460"/>
            <ac:spMk id="2" creationId="{9F12C828-88D7-DBC0-C166-E80394B8F94A}"/>
          </ac:spMkLst>
        </pc:spChg>
        <pc:grpChg chg="add mod">
          <ac:chgData name="Imogen Sackett" userId="983d8044-f657-429e-ae38-3185fb507e2d" providerId="ADAL" clId="{13A9FA61-2DAA-41B3-8997-94C8751D8979}" dt="2025-05-19T10:51:15.382" v="95" actId="1037"/>
          <ac:grpSpMkLst>
            <pc:docMk/>
            <pc:sldMk cId="576434406" sldId="460"/>
            <ac:grpSpMk id="4" creationId="{72A2720E-D8E3-0A91-9BB1-6BA9C8339E4F}"/>
          </ac:grpSpMkLst>
        </pc:grpChg>
        <pc:picChg chg="add mod modCrop">
          <ac:chgData name="Imogen Sackett" userId="983d8044-f657-429e-ae38-3185fb507e2d" providerId="ADAL" clId="{13A9FA61-2DAA-41B3-8997-94C8751D8979}" dt="2025-05-19T10:51:03.714" v="87" actId="164"/>
          <ac:picMkLst>
            <pc:docMk/>
            <pc:sldMk cId="576434406" sldId="460"/>
            <ac:picMk id="3" creationId="{C8A5D36F-023C-55EE-042D-02278C3E02D1}"/>
          </ac:picMkLst>
        </pc:picChg>
        <pc:picChg chg="mod">
          <ac:chgData name="Imogen Sackett" userId="983d8044-f657-429e-ae38-3185fb507e2d" providerId="ADAL" clId="{13A9FA61-2DAA-41B3-8997-94C8751D8979}" dt="2025-05-19T10:51:03.714" v="87" actId="164"/>
          <ac:picMkLst>
            <pc:docMk/>
            <pc:sldMk cId="576434406" sldId="460"/>
            <ac:picMk id="9" creationId="{14A798F1-1CFA-2683-11E6-4DA5B1E48BE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3596" cy="49797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47745" y="0"/>
            <a:ext cx="2943596" cy="49797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7076"/>
            <a:ext cx="2943596" cy="49797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endParaRPr lang="en-GB" sz="18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26597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If you’re waiting on the platform, which coloured line must you always stay </a:t>
            </a:r>
            <a:r>
              <a:rPr lang="en-GB" b="1" u="sng" dirty="0"/>
              <a:t>below</a:t>
            </a:r>
            <a:r>
              <a:rPr lang="en-GB" dirty="0"/>
              <a:t>?  Is it pink?  Or blue?  Or yellow? Or orange?  It is indeed the orange line.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649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3: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p13:notes"/>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See if you can spot it in this photo…</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There is an orange line on almost all passenger trains in the UK.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If I was on the platform and I put my hands up in the air I wouldn’t be able to reach the orange line, so it’s really high up – but what is it protecting us from? What dangers lurk above?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The orange line keeps us away from the overhead power lines that power our electric trains. </a:t>
            </a:r>
          </a:p>
          <a:p>
            <a:pPr marL="0" lvl="0" indent="0" algn="l" rtl="0">
              <a:spcBef>
                <a:spcPts val="0"/>
              </a:spcBef>
              <a:spcAft>
                <a:spcPts val="0"/>
              </a:spcAft>
              <a:buNone/>
            </a:pPr>
            <a:endParaRPr lang="en-GB" dirty="0"/>
          </a:p>
          <a:p>
            <a:pPr marL="0" lvl="0" indent="0" algn="l" rtl="0">
              <a:spcBef>
                <a:spcPts val="0"/>
              </a:spcBef>
              <a:spcAft>
                <a:spcPts val="0"/>
              </a:spcAft>
              <a:buNone/>
            </a:pPr>
            <a:endParaRPr lang="en-GB" dirty="0"/>
          </a:p>
        </p:txBody>
      </p:sp>
      <p:sp>
        <p:nvSpPr>
          <p:cNvPr id="177" name="Google Shape;177;p13:notes"/>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4: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14:notes"/>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Around half of the trains in this country are powered by electricity and this number is rising. This means there is another hazard we need to be aware of in order to stay safe. </a:t>
            </a:r>
          </a:p>
        </p:txBody>
      </p:sp>
      <p:sp>
        <p:nvSpPr>
          <p:cNvPr id="186" name="Google Shape;186;p14:notes"/>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800"/>
              <a:t>How </a:t>
            </a:r>
            <a:r>
              <a:rPr lang="en-GB" sz="1800" dirty="0"/>
              <a:t>much electricity do you think the overhead cables above the train track carry?  </a:t>
            </a:r>
          </a:p>
          <a:p>
            <a:pPr marL="0" lvl="0" indent="0" algn="l" rtl="0">
              <a:spcBef>
                <a:spcPts val="0"/>
              </a:spcBef>
              <a:spcAft>
                <a:spcPts val="0"/>
              </a:spcAft>
              <a:buNone/>
            </a:pPr>
            <a:r>
              <a:rPr lang="en-GB" sz="1800" dirty="0"/>
              <a:t>Hands up if you think its 250V – approximately the same as in our homes and schools?  </a:t>
            </a:r>
          </a:p>
          <a:p>
            <a:pPr marL="0" lvl="0" indent="0" algn="l" rtl="0">
              <a:spcBef>
                <a:spcPts val="0"/>
              </a:spcBef>
              <a:spcAft>
                <a:spcPts val="0"/>
              </a:spcAft>
              <a:buNone/>
            </a:pPr>
            <a:r>
              <a:rPr lang="en-GB" sz="1800" dirty="0"/>
              <a:t>Hands up for 750V – 3 times greater than homes?</a:t>
            </a:r>
          </a:p>
          <a:p>
            <a:pPr marL="0" lvl="0" indent="0" algn="l" rtl="0">
              <a:spcBef>
                <a:spcPts val="0"/>
              </a:spcBef>
              <a:spcAft>
                <a:spcPts val="0"/>
              </a:spcAft>
              <a:buNone/>
            </a:pPr>
            <a:r>
              <a:rPr lang="en-GB" sz="1800" dirty="0"/>
              <a:t>Hands up for 7,500V which is 30 times greater than homes?  </a:t>
            </a:r>
          </a:p>
          <a:p>
            <a:pPr marL="0" lvl="0" indent="0" algn="l" rtl="0">
              <a:spcBef>
                <a:spcPts val="0"/>
              </a:spcBef>
              <a:spcAft>
                <a:spcPts val="0"/>
              </a:spcAft>
              <a:buNone/>
            </a:pPr>
            <a:r>
              <a:rPr lang="en-GB" sz="1800" dirty="0"/>
              <a:t>Or 25,000V – 100 times greater voltage than our schools and homes? </a:t>
            </a:r>
          </a:p>
          <a:p>
            <a:pPr marL="0" lvl="0" indent="0" algn="l" rtl="0">
              <a:spcBef>
                <a:spcPts val="0"/>
              </a:spcBef>
              <a:spcAft>
                <a:spcPts val="0"/>
              </a:spcAft>
              <a:buNone/>
            </a:pPr>
            <a:endParaRPr lang="en-GB" sz="1800" dirty="0"/>
          </a:p>
          <a:p>
            <a:pPr marL="0" lvl="0" indent="0" algn="l" rtl="0">
              <a:spcBef>
                <a:spcPts val="0"/>
              </a:spcBef>
              <a:spcAft>
                <a:spcPts val="0"/>
              </a:spcAft>
              <a:buNone/>
            </a:pPr>
            <a:r>
              <a:rPr lang="en-GB" sz="1800" dirty="0"/>
              <a:t>Yes – it is 25,000V</a:t>
            </a:r>
          </a:p>
          <a:p>
            <a:pPr marL="0" lvl="0" indent="0" algn="l" rtl="0">
              <a:spcBef>
                <a:spcPts val="0"/>
              </a:spcBef>
              <a:spcAft>
                <a:spcPts val="0"/>
              </a:spcAft>
              <a:buNone/>
            </a:pPr>
            <a:endParaRPr lang="en-GB" sz="180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dirty="0"/>
              <a:t>Our homes and schools are powered by around 250 volts of electricity. I expect everyone here knows that you don’t poke metal knives in electric sockets or toasters and you don’t mix electricity with water because it would electrocute you – causing at best severe injuries.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80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800" dirty="0"/>
              <a:t>…And the electricity on the railway is 100 x more powerful!</a:t>
            </a:r>
          </a:p>
          <a:p>
            <a:pPr marL="0" lvl="0" indent="0" algn="l" rtl="0">
              <a:spcBef>
                <a:spcPts val="0"/>
              </a:spcBef>
              <a:spcAft>
                <a:spcPts val="0"/>
              </a:spcAft>
              <a:buNone/>
            </a:pPr>
            <a:endParaRPr lang="en-GB" sz="18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9589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And that’s not the only place you will find electricity on the railways.  Overhead lines carry 25,000V but the third rail running alongside the rails carries 750V – 3 times the electricity power in our homes.  The signalling location case carries 650V to power all the signals up and down the track and there are buried cables that can be buried under any railway track with 25,000V </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And remember: the electricity doesn’t ever get switched off. Not at night or even on Christmas day.</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Electricity is extremely dangerous if we choose to be unsafe.  </a:t>
            </a:r>
          </a:p>
          <a:p>
            <a:pPr marL="0" lvl="0" indent="0" algn="l" rtl="0">
              <a:spcBef>
                <a:spcPts val="0"/>
              </a:spcBef>
              <a:spcAft>
                <a:spcPts val="0"/>
              </a:spcAft>
              <a:buNone/>
            </a:pPr>
            <a:r>
              <a:rPr lang="en-GB" dirty="0"/>
              <a:t>9 out of 10 people who come too close to live wires and tracks die.</a:t>
            </a:r>
          </a:p>
          <a:p>
            <a:pPr marL="0" lvl="0" indent="0" algn="l" rtl="0">
              <a:spcBef>
                <a:spcPts val="0"/>
              </a:spcBef>
              <a:spcAft>
                <a:spcPts val="0"/>
              </a:spcAft>
              <a:buNone/>
            </a:pPr>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8270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buFont typeface="Arial" panose="020B0604020202020204" pitchFamily="34" charset="0"/>
              <a:buNone/>
            </a:pPr>
            <a:r>
              <a:rPr lang="en-GB" dirty="0"/>
              <a:t>What do you think is happening here on these power cables?  It’s electricity jumping.  You need to know that electricity can jump up to 2m which means you don’t even have to touch the power cables to be affected.  </a:t>
            </a:r>
          </a:p>
          <a:p>
            <a:pPr marL="228600" indent="0">
              <a:buFont typeface="Arial" panose="020B0604020202020204" pitchFamily="34" charset="0"/>
              <a:buNone/>
            </a:pPr>
            <a:endParaRPr lang="en-GB" dirty="0"/>
          </a:p>
          <a:p>
            <a:pPr marL="228600" indent="0">
              <a:buFont typeface="Arial" panose="020B0604020202020204" pitchFamily="34" charset="0"/>
              <a:buNone/>
            </a:pPr>
            <a:r>
              <a:rPr lang="en-GB" dirty="0"/>
              <a:t>We are going to watch a very short clip, Harrison’s story which shows how dangerous that electricity can be. </a:t>
            </a:r>
          </a:p>
          <a:p>
            <a:endParaRPr lang="en-GB" dirty="0"/>
          </a:p>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5569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23020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800" dirty="0"/>
              <a:t>Harrison, the boy in the video, climbed over a fence to get his ball.  He didn’t realise he was trespassing – but he was.  </a:t>
            </a:r>
          </a:p>
          <a:p>
            <a:pPr marL="0" lvl="0" indent="0" algn="l" rtl="0">
              <a:spcBef>
                <a:spcPts val="0"/>
              </a:spcBef>
              <a:spcAft>
                <a:spcPts val="0"/>
              </a:spcAft>
              <a:buNone/>
            </a:pPr>
            <a:r>
              <a:rPr lang="en-GB" sz="1800" dirty="0"/>
              <a:t>Network rail who owns the track do not give anyone permission to be within the area of the track without being a specially trained employee.  </a:t>
            </a:r>
          </a:p>
          <a:p>
            <a:pPr marL="0" lvl="0" indent="0" algn="l" rtl="0">
              <a:spcBef>
                <a:spcPts val="0"/>
              </a:spcBef>
              <a:spcAft>
                <a:spcPts val="0"/>
              </a:spcAft>
              <a:buNone/>
            </a:pPr>
            <a:r>
              <a:rPr lang="en-GB" sz="1800" dirty="0"/>
              <a:t>If I was to sneak onto the track at a train station like these young people, what would I be fined?  </a:t>
            </a:r>
          </a:p>
          <a:p>
            <a:pPr marL="0" lvl="0" indent="0" algn="l" rtl="0">
              <a:spcBef>
                <a:spcPts val="0"/>
              </a:spcBef>
              <a:spcAft>
                <a:spcPts val="0"/>
              </a:spcAft>
              <a:buNone/>
            </a:pPr>
            <a:r>
              <a:rPr lang="en-GB" sz="1800" dirty="0"/>
              <a:t>Hands up if you think it’s £10,  £100  £1000 or £10,000? </a:t>
            </a:r>
          </a:p>
          <a:p>
            <a:pPr marL="0" lvl="0" indent="0" algn="l" rtl="0">
              <a:spcBef>
                <a:spcPts val="0"/>
              </a:spcBef>
              <a:spcAft>
                <a:spcPts val="0"/>
              </a:spcAft>
              <a:buNone/>
            </a:pPr>
            <a:endParaRPr lang="en-GB" sz="1800" dirty="0"/>
          </a:p>
          <a:p>
            <a:pPr marL="0" lvl="0" indent="0" algn="l" rtl="0">
              <a:spcBef>
                <a:spcPts val="0"/>
              </a:spcBef>
              <a:spcAft>
                <a:spcPts val="0"/>
              </a:spcAft>
              <a:buNone/>
            </a:pPr>
            <a:endParaRPr lang="en-GB" sz="1800" dirty="0"/>
          </a:p>
          <a:p>
            <a:pPr marL="0" lvl="0" indent="0" algn="l" rtl="0">
              <a:spcBef>
                <a:spcPts val="0"/>
              </a:spcBef>
              <a:spcAft>
                <a:spcPts val="0"/>
              </a:spcAft>
              <a:buNone/>
            </a:pPr>
            <a:endParaRPr lang="en-GB" sz="18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1399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8: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18:notes"/>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If you trespass on the railway you could end up with a £1000 fine. There is CCTV at most stations so the chances are you will be caught – and even if you’re lucky enough to have £1000 – do you really want to spend it on a fine?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But far, far worse than a fine for me would be life changing injuries – or worse – like Harrison. </a:t>
            </a:r>
            <a:endParaRPr dirty="0"/>
          </a:p>
        </p:txBody>
      </p:sp>
      <p:sp>
        <p:nvSpPr>
          <p:cNvPr id="226" name="Google Shape;226;p18:notes"/>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800" dirty="0"/>
              <a:t>There is one place, away from stations, where you are allowed to cross over the railway safely. Has anyone walked or driven across a level crossing? </a:t>
            </a:r>
          </a:p>
          <a:p>
            <a:pPr marL="0" lvl="0" indent="0" algn="l" rtl="0">
              <a:spcBef>
                <a:spcPts val="0"/>
              </a:spcBef>
              <a:spcAft>
                <a:spcPts val="0"/>
              </a:spcAft>
              <a:buNone/>
            </a:pPr>
            <a:r>
              <a:rPr lang="en-GB" sz="1800" dirty="0"/>
              <a:t>A level crossing is a safe, controlled place to cross the railway provided you know how to use it safely. </a:t>
            </a:r>
          </a:p>
          <a:p>
            <a:pPr marL="0" lvl="0" indent="0" algn="l" rtl="0">
              <a:spcBef>
                <a:spcPts val="0"/>
              </a:spcBef>
              <a:spcAft>
                <a:spcPts val="0"/>
              </a:spcAft>
              <a:buNone/>
            </a:pPr>
            <a:endParaRPr lang="en-GB" sz="1800" dirty="0"/>
          </a:p>
          <a:p>
            <a:pPr marL="0" lvl="0" indent="0" algn="l" rtl="0">
              <a:spcBef>
                <a:spcPts val="0"/>
              </a:spcBef>
              <a:spcAft>
                <a:spcPts val="0"/>
              </a:spcAft>
              <a:buNone/>
            </a:pPr>
            <a:endParaRPr lang="en-GB" sz="18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8373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 name="Google Shape;93;p2:notes"/>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t>This week is Rail Safety Week.</a:t>
            </a:r>
          </a:p>
          <a:p>
            <a:pPr marL="0" lvl="0" indent="0" algn="l" rtl="0">
              <a:spcBef>
                <a:spcPts val="0"/>
              </a:spcBef>
              <a:spcAft>
                <a:spcPts val="0"/>
              </a:spcAft>
              <a:buNone/>
            </a:pPr>
            <a:r>
              <a:rPr lang="en-GB" sz="1200" dirty="0"/>
              <a:t>As we are approaching the summer holidays, and many of you will be off on trips with your friends and families and independently, it is incredibly important that you all know about how to keep yourselves safe around the railway.</a:t>
            </a:r>
          </a:p>
        </p:txBody>
      </p:sp>
      <p:sp>
        <p:nvSpPr>
          <p:cNvPr id="94" name="Google Shape;94;p2:notes"/>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1: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21:notes"/>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Font typeface="Arial" panose="020B0604020202020204" pitchFamily="34" charset="0"/>
              <a:buNone/>
            </a:pPr>
            <a:r>
              <a:rPr lang="en-GB" dirty="0"/>
              <a:t>How do level crossings work? </a:t>
            </a:r>
          </a:p>
          <a:p>
            <a:pPr marL="171450" lvl="0" indent="-171450" algn="l" rtl="0">
              <a:spcBef>
                <a:spcPts val="0"/>
              </a:spcBef>
              <a:spcAft>
                <a:spcPts val="0"/>
              </a:spcAft>
              <a:buFont typeface="Arial" panose="020B0604020202020204" pitchFamily="34" charset="0"/>
              <a:buChar char="•"/>
            </a:pPr>
            <a:r>
              <a:rPr lang="en-GB" dirty="0"/>
              <a:t>When the train is coming, the lights flash and a siren sounds.  A few seconds later, the barriers come down.  </a:t>
            </a:r>
          </a:p>
          <a:p>
            <a:pPr marL="171450" lvl="0" indent="-171450" algn="l" rtl="0">
              <a:spcBef>
                <a:spcPts val="0"/>
              </a:spcBef>
              <a:spcAft>
                <a:spcPts val="0"/>
              </a:spcAft>
              <a:buFont typeface="Arial" panose="020B0604020202020204" pitchFamily="34" charset="0"/>
              <a:buChar char="•"/>
            </a:pPr>
            <a:r>
              <a:rPr lang="en-GB" dirty="0"/>
              <a:t>After the train has passed, the barriers may stay down – sometimes there is more than one train so you have to wait until the barriers lift and alarm and lights stop before you cross.  </a:t>
            </a:r>
          </a:p>
          <a:p>
            <a:pPr marL="171450" lvl="0" indent="-171450" algn="l" rtl="0">
              <a:spcBef>
                <a:spcPts val="0"/>
              </a:spcBef>
              <a:spcAft>
                <a:spcPts val="0"/>
              </a:spcAft>
              <a:buFont typeface="Arial" panose="020B0604020202020204" pitchFamily="34" charset="0"/>
              <a:buChar char="•"/>
            </a:pPr>
            <a:r>
              <a:rPr lang="en-GB" dirty="0"/>
              <a:t>You should always walk across a level crossing – less danger of tripping over.  </a:t>
            </a:r>
          </a:p>
          <a:p>
            <a:pPr marL="171450" lvl="0" indent="-171450" algn="l" rtl="0">
              <a:spcBef>
                <a:spcPts val="0"/>
              </a:spcBef>
              <a:spcAft>
                <a:spcPts val="0"/>
              </a:spcAft>
              <a:buFont typeface="Arial" panose="020B0604020202020204" pitchFamily="34" charset="0"/>
              <a:buChar char="•"/>
            </a:pPr>
            <a:r>
              <a:rPr lang="en-GB" dirty="0"/>
              <a:t>Get off you bike and walk  – bike wheels can get stuck in the rail grooves.</a:t>
            </a:r>
          </a:p>
          <a:p>
            <a:pPr marL="171450" lvl="0" indent="-171450" algn="l" rtl="0">
              <a:spcBef>
                <a:spcPts val="0"/>
              </a:spcBef>
              <a:spcAft>
                <a:spcPts val="0"/>
              </a:spcAft>
              <a:buFont typeface="Arial" panose="020B0604020202020204" pitchFamily="34" charset="0"/>
              <a:buChar char="•"/>
            </a:pPr>
            <a:r>
              <a:rPr lang="en-GB" dirty="0"/>
              <a:t>If you’re walking a dog, put it on a lead – and stay alert.  </a:t>
            </a:r>
          </a:p>
          <a:p>
            <a:pPr marL="171450" lvl="0" indent="-171450" algn="l" rtl="0">
              <a:spcBef>
                <a:spcPts val="0"/>
              </a:spcBef>
              <a:spcAft>
                <a:spcPts val="0"/>
              </a:spcAft>
              <a:buFont typeface="Arial" panose="020B0604020202020204" pitchFamily="34" charset="0"/>
              <a:buChar char="•"/>
            </a:pPr>
            <a:r>
              <a:rPr lang="en-GB" dirty="0"/>
              <a:t>It’s also a good idea to take off your headphones or pause your conversations, however hilarious or important they may seem, for the seconds it takes to cross the crossing. </a:t>
            </a:r>
            <a:endParaRPr dirty="0"/>
          </a:p>
          <a:p>
            <a:pPr marL="171450" lvl="0" indent="-171450" algn="l" rtl="0">
              <a:spcBef>
                <a:spcPts val="0"/>
              </a:spcBef>
              <a:spcAft>
                <a:spcPts val="0"/>
              </a:spcAft>
              <a:buFont typeface="Arial" panose="020B0604020202020204" pitchFamily="34" charset="0"/>
              <a:buChar char="•"/>
            </a:pPr>
            <a:endParaRPr dirty="0"/>
          </a:p>
          <a:p>
            <a:pPr marL="171450" lvl="0" indent="-171450" algn="l" rtl="0">
              <a:spcBef>
                <a:spcPts val="0"/>
              </a:spcBef>
              <a:spcAft>
                <a:spcPts val="0"/>
              </a:spcAft>
              <a:buFont typeface="Arial" panose="020B0604020202020204" pitchFamily="34" charset="0"/>
              <a:buChar char="•"/>
            </a:pPr>
            <a:endParaRPr dirty="0"/>
          </a:p>
        </p:txBody>
      </p:sp>
      <p:sp>
        <p:nvSpPr>
          <p:cNvPr id="251" name="Google Shape;251;p21:notes"/>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lvl="0" indent="-285750" algn="l" rtl="0">
              <a:spcBef>
                <a:spcPts val="0"/>
              </a:spcBef>
              <a:spcAft>
                <a:spcPts val="0"/>
              </a:spcAft>
              <a:buFont typeface="Arial" panose="020B0604020202020204" pitchFamily="34" charset="0"/>
              <a:buChar char="•"/>
            </a:pPr>
            <a:r>
              <a:rPr lang="en-GB" sz="1800" dirty="0"/>
              <a:t>Sometimes in the countryside, there are footpath level crossings where there are no flashing lights or sirens.  </a:t>
            </a:r>
          </a:p>
          <a:p>
            <a:pPr marL="285750" lvl="0" indent="-285750" algn="l" rtl="0">
              <a:spcBef>
                <a:spcPts val="0"/>
              </a:spcBef>
              <a:spcAft>
                <a:spcPts val="0"/>
              </a:spcAft>
              <a:buFont typeface="Arial" panose="020B0604020202020204" pitchFamily="34" charset="0"/>
              <a:buChar char="•"/>
            </a:pPr>
            <a:r>
              <a:rPr lang="en-GB" sz="1800" dirty="0"/>
              <a:t>It’s not ideal and Network Rail would love to be able to replace them all with bridges, tunnels or crossings with lights but that’s not possible in the short run.  </a:t>
            </a:r>
          </a:p>
          <a:p>
            <a:pPr marL="285750" lvl="0" indent="-285750" algn="l" rtl="0">
              <a:spcBef>
                <a:spcPts val="0"/>
              </a:spcBef>
              <a:spcAft>
                <a:spcPts val="0"/>
              </a:spcAft>
              <a:buFont typeface="Arial" panose="020B0604020202020204" pitchFamily="34" charset="0"/>
              <a:buChar char="•"/>
            </a:pPr>
            <a:r>
              <a:rPr lang="en-GB" sz="1800" dirty="0"/>
              <a:t>When you come to a footpath level crossing, you just have to do exactly what it says on the tin.  </a:t>
            </a:r>
          </a:p>
          <a:p>
            <a:pPr marL="285750" lvl="0" indent="-285750" algn="l" rtl="0">
              <a:spcBef>
                <a:spcPts val="0"/>
              </a:spcBef>
              <a:spcAft>
                <a:spcPts val="0"/>
              </a:spcAft>
              <a:buFont typeface="Arial" panose="020B0604020202020204" pitchFamily="34" charset="0"/>
              <a:buChar char="•"/>
            </a:pPr>
            <a:r>
              <a:rPr lang="en-GB" sz="1800" dirty="0"/>
              <a:t>Stop, look both ways, listen carefully – the train driver will always honk their horn when they are approaching a footpath level crossing.</a:t>
            </a:r>
          </a:p>
          <a:p>
            <a:pPr marL="285750" lvl="0" indent="-285750" algn="l" rtl="0">
              <a:spcBef>
                <a:spcPts val="0"/>
              </a:spcBef>
              <a:spcAft>
                <a:spcPts val="0"/>
              </a:spcAft>
              <a:buFont typeface="Arial" panose="020B0604020202020204" pitchFamily="34" charset="0"/>
              <a:buChar char="•"/>
            </a:pPr>
            <a:r>
              <a:rPr lang="en-GB" sz="1800" dirty="0"/>
              <a:t>If you cannot see or hear a train, then and only then, walk carefully across.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15437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5: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25:notes"/>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2" name="Google Shape;282;p25:notes"/>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6:notes"/>
          <p:cNvSpPr txBox="1">
            <a:spLocks noGrp="1"/>
          </p:cNvSpPr>
          <p:nvPr>
            <p:ph type="body" idx="1"/>
          </p:nvPr>
        </p:nvSpPr>
        <p:spPr>
          <a:xfrm>
            <a:off x="679292" y="4776431"/>
            <a:ext cx="5434330" cy="390798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Thank you for listening – have a great holiday when it comes – and stay safe.</a:t>
            </a:r>
            <a:endParaRPr dirty="0"/>
          </a:p>
        </p:txBody>
      </p:sp>
      <p:sp>
        <p:nvSpPr>
          <p:cNvPr id="288" name="Google Shape;288;p26: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Trains are the safest form of transport in the UK – 8 times safer than travelling by car!</a:t>
            </a: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cs typeface="Arial"/>
                <a:sym typeface="Arial"/>
              </a:rPr>
              <a:t>Trains are also very fast – so you can get where you need to be, quicker. </a:t>
            </a:r>
            <a:endParaRPr lang="en-GB" sz="1200" dirty="0">
              <a:solidFill>
                <a:srgbClr val="2F2967"/>
              </a:solidFill>
              <a:latin typeface="Arial"/>
              <a:ea typeface="Calibri"/>
              <a:cs typeface="Arial"/>
              <a:sym typeface="Arial"/>
            </a:endParaRP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But there are other benefits… You can have a meal or snack while you travel. </a:t>
            </a: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You can go to the toilet </a:t>
            </a: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You can charge your phone, plug in a tablet or laptop to watch a movie or read a book!</a:t>
            </a:r>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And you are very unlikely to feel travel sick.</a:t>
            </a:r>
            <a:endParaRPr lang="en-GB" dirty="0"/>
          </a:p>
          <a:p>
            <a:pPr marL="228600" lvl="0" indent="-228600" algn="l" rtl="0">
              <a:lnSpc>
                <a:spcPct val="150000"/>
              </a:lnSpc>
              <a:spcBef>
                <a:spcPts val="0"/>
              </a:spcBef>
              <a:spcAft>
                <a:spcPts val="0"/>
              </a:spcAft>
              <a:buClr>
                <a:srgbClr val="2F2967"/>
              </a:buClr>
              <a:buSzPts val="1200"/>
              <a:buFont typeface="Arial"/>
              <a:buAutoNum type="arabicPeriod"/>
            </a:pPr>
            <a:r>
              <a:rPr lang="en-GB" sz="1200" dirty="0">
                <a:solidFill>
                  <a:srgbClr val="2F2967"/>
                </a:solidFill>
                <a:latin typeface="Arial"/>
                <a:ea typeface="Arial"/>
                <a:cs typeface="Arial"/>
                <a:sym typeface="Arial"/>
              </a:rPr>
              <a:t>Lastly, but perhaps most importantly for your future and climate change, trains are good for the environment:</a:t>
            </a:r>
          </a:p>
          <a:p>
            <a:pPr marL="285750" lvl="0" indent="-285750" algn="l" rtl="0">
              <a:lnSpc>
                <a:spcPct val="150000"/>
              </a:lnSpc>
              <a:spcBef>
                <a:spcPts val="0"/>
              </a:spcBef>
              <a:spcAft>
                <a:spcPts val="0"/>
              </a:spcAft>
              <a:buClr>
                <a:srgbClr val="2F2967"/>
              </a:buClr>
              <a:buSzPts val="1200"/>
              <a:buFont typeface="Arial"/>
              <a:buChar char="•"/>
            </a:pPr>
            <a:r>
              <a:rPr lang="en-GB" sz="1200" dirty="0">
                <a:solidFill>
                  <a:srgbClr val="2F2967"/>
                </a:solidFill>
                <a:latin typeface="Arial"/>
                <a:cs typeface="Arial"/>
                <a:sym typeface="Arial"/>
              </a:rPr>
              <a:t>If you want to minimise your carbon footprint, take the train: it is the greenest form of transport after walking and cycling –and requires less effort! </a:t>
            </a:r>
            <a:endParaRPr lang="en-GB" sz="1200" b="0" i="0" dirty="0">
              <a:solidFill>
                <a:schemeClr val="dk1"/>
              </a:solidFill>
              <a:latin typeface="Calibri"/>
              <a:cs typeface="Calibri"/>
              <a:sym typeface="Calibri"/>
            </a:endParaRPr>
          </a:p>
          <a:p>
            <a:pPr marL="285750" lvl="0" indent="-285750" algn="l" rtl="0">
              <a:lnSpc>
                <a:spcPct val="150000"/>
              </a:lnSpc>
              <a:spcBef>
                <a:spcPts val="0"/>
              </a:spcBef>
              <a:spcAft>
                <a:spcPts val="0"/>
              </a:spcAft>
              <a:buClr>
                <a:srgbClr val="2F2967"/>
              </a:buClr>
              <a:buSzPts val="1200"/>
              <a:buFont typeface="Arial"/>
              <a:buChar char="•"/>
            </a:pPr>
            <a:r>
              <a:rPr lang="en-GB" sz="1200" b="0" i="0" dirty="0">
                <a:solidFill>
                  <a:srgbClr val="212529"/>
                </a:solidFill>
                <a:latin typeface="Source Sans Pro"/>
                <a:ea typeface="Source Sans Pro"/>
                <a:cs typeface="Source Sans Pro"/>
                <a:sym typeface="Source Sans Pro"/>
              </a:rPr>
              <a:t>One train can remove up to 500 cars off our roads – reducing congestion and pollution – which can benefit anyone with asthma or breathing difficulties</a:t>
            </a:r>
          </a:p>
          <a:p>
            <a:pPr marL="171450" lvl="0" indent="-171450" algn="l" rtl="0">
              <a:spcBef>
                <a:spcPts val="0"/>
              </a:spcBef>
              <a:spcAft>
                <a:spcPts val="0"/>
              </a:spcAft>
              <a:buClr>
                <a:srgbClr val="212529"/>
              </a:buClr>
              <a:buSzPts val="1200"/>
              <a:buFont typeface="Arial"/>
              <a:buChar char="•"/>
            </a:pPr>
            <a:r>
              <a:rPr lang="en-GB" sz="1200" b="0" i="0" dirty="0">
                <a:solidFill>
                  <a:srgbClr val="212529"/>
                </a:solidFill>
                <a:latin typeface="Source Sans Pro"/>
                <a:ea typeface="Source Sans Pro"/>
                <a:cs typeface="Source Sans Pro"/>
                <a:sym typeface="Source Sans Pro"/>
              </a:rPr>
              <a:t>   For a 30-mile journey, travelling by train instead of car can reduce greenhouse gas emissions by up to 86%.</a:t>
            </a:r>
          </a:p>
          <a:p>
            <a:pPr marL="0" lvl="0" indent="0" algn="l" rtl="0">
              <a:spcBef>
                <a:spcPts val="0"/>
              </a:spcBef>
              <a:spcAft>
                <a:spcPts val="0"/>
              </a:spcAft>
              <a:buNone/>
            </a:pP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130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800" dirty="0"/>
              <a:t>How fast do you think trains travel in the UK?</a:t>
            </a:r>
            <a:r>
              <a:rPr lang="en-GB" sz="1800" b="1" dirty="0"/>
              <a:t>  Put your hand up if you think trains</a:t>
            </a:r>
            <a:r>
              <a:rPr lang="en-GB" sz="1800" dirty="0"/>
              <a:t> travel at 50mph or at 70mph – the current UK speed limit on roads.  Or 100mph?  Or 125mph?</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2147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Trains are really fast! 125mph is almost twice the speed of a car travelling on the motorway. We wouldn’t walk along a motorway. We should never think it’s safe to walk along a railway!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8120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So, travelling at 125mph, how far do you think a train will travel after the driver has applied the brakes for an emergency stop?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Hands up for the length of 20 football pitches (which is around 2000m or 2km).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Hands up for the length of 5 double decker buses (which is around 50m).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Or do you think it would take the length of 8 tennis courts (just under 200m)?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Or is it the length of around 100 adult elephants (just over 400m)? </a:t>
            </a:r>
            <a:endParaRPr lang="en-GB" b="1"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3936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
                <a:srgbClr val="000000"/>
              </a:buClr>
              <a:buSzPts val="1400"/>
              <a:buFont typeface="Symbol" panose="05050102010706020507" pitchFamily="18" charset="2"/>
              <a:buNone/>
              <a:tabLst/>
              <a:defRPr/>
            </a:pPr>
            <a:r>
              <a:rPr lang="en-GB" sz="1800" dirty="0"/>
              <a:t>Trains have a huge mass - travel really fast – 125mph – on rails designed to reduce friction – so they cannot stop quickly. And remember -  trains run on rails so they cannot steer round objects in their path.</a:t>
            </a:r>
          </a:p>
          <a:p>
            <a:pPr marL="0" lvl="0" indent="0">
              <a:lnSpc>
                <a:spcPct val="107000"/>
              </a:lnSpc>
              <a:buFont typeface="Symbol" panose="05050102010706020507" pitchFamily="18" charset="2"/>
              <a:buNone/>
            </a:pPr>
            <a:endParaRPr lang="en-GB" sz="1800" dirty="0">
              <a:effectLst/>
              <a:latin typeface="Castledown" panose="02000503040000020003" pitchFamily="2" charset="0"/>
              <a:ea typeface="Calibri" panose="020F050202020403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GB" sz="1800" dirty="0">
                <a:effectLst/>
                <a:latin typeface="Castledown" panose="02000503040000020003" pitchFamily="2" charset="0"/>
                <a:ea typeface="Calibri" panose="020F0502020204030204" pitchFamily="34" charset="0"/>
                <a:cs typeface="Times New Roman" panose="02020603050405020304" pitchFamily="18" charset="0"/>
              </a:rPr>
              <a:t>Q. Can a train driver see that far?</a:t>
            </a:r>
          </a:p>
          <a:p>
            <a:pPr marL="0" lvl="0" indent="0">
              <a:lnSpc>
                <a:spcPct val="107000"/>
              </a:lnSpc>
              <a:buFont typeface="Symbol" panose="05050102010706020507" pitchFamily="18" charset="2"/>
              <a:buNone/>
            </a:pPr>
            <a:r>
              <a:rPr lang="en-GB" sz="1800" dirty="0">
                <a:effectLst/>
                <a:latin typeface="Castledown" panose="02000503040000020003" pitchFamily="2" charset="0"/>
                <a:ea typeface="Calibri" panose="020F0502020204030204" pitchFamily="34" charset="0"/>
                <a:cs typeface="Times New Roman" panose="02020603050405020304" pitchFamily="18" charset="0"/>
              </a:rPr>
              <a:t>No – a train driver is unlikely to be able to see a person on the tracks more than 5/6 football pitches away (500m) – and that’s on a clear day on a straight section of track.</a:t>
            </a:r>
          </a:p>
          <a:p>
            <a:pPr marL="0" lvl="0" indent="0">
              <a:lnSpc>
                <a:spcPct val="107000"/>
              </a:lnSpc>
              <a:buFont typeface="Symbol" panose="05050102010706020507" pitchFamily="18" charset="2"/>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Font typeface="Symbol" panose="05050102010706020507" pitchFamily="18" charset="2"/>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Q. </a:t>
            </a:r>
            <a:r>
              <a:rPr lang="en-GB" sz="1800" dirty="0">
                <a:effectLst/>
                <a:latin typeface="Castledown" panose="02000503040000020003" pitchFamily="2" charset="0"/>
                <a:ea typeface="Calibri" panose="020F0502020204030204" pitchFamily="34" charset="0"/>
                <a:cs typeface="Times New Roman" panose="02020603050405020304" pitchFamily="18" charset="0"/>
              </a:rPr>
              <a:t>So, by the time the driver has seen you, would they be able to stop in time?</a:t>
            </a:r>
          </a:p>
          <a:p>
            <a:pPr marL="0" lvl="0" indent="0">
              <a:lnSpc>
                <a:spcPct val="107000"/>
              </a:lnSpc>
              <a:buFont typeface="Symbol" panose="05050102010706020507" pitchFamily="18" charset="2"/>
              <a:buNone/>
            </a:pPr>
            <a:r>
              <a:rPr lang="en-GB" sz="1800" dirty="0">
                <a:effectLst/>
                <a:latin typeface="Castledown" panose="02000503040000020003" pitchFamily="2" charset="0"/>
                <a:ea typeface="Calibri" panose="020F0502020204030204" pitchFamily="34" charset="0"/>
                <a:cs typeface="Times New Roman" panose="02020603050405020304" pitchFamily="18" charset="0"/>
              </a:rPr>
              <a:t>No chance!</a:t>
            </a:r>
          </a:p>
          <a:p>
            <a:pPr marL="457200" lvl="1" indent="0">
              <a:lnSpc>
                <a:spcPct val="107000"/>
              </a:lnSpc>
              <a:spcAft>
                <a:spcPts val="800"/>
              </a:spcAft>
              <a:buFont typeface="Symbol" panose="05050102010706020507" pitchFamily="18" charset="2"/>
              <a:buNone/>
            </a:pPr>
            <a:endParaRPr lang="en-GB" sz="1800" dirty="0">
              <a:effectLst/>
              <a:latin typeface="Castledown" panose="02000503040000020003" pitchFamily="2"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22FB8FF-2EEC-4DC5-8485-A46A954784AF}" type="slidenum">
              <a:rPr lang="en-GB" smtClean="0"/>
              <a:t>7</a:t>
            </a:fld>
            <a:endParaRPr lang="en-GB"/>
          </a:p>
        </p:txBody>
      </p:sp>
    </p:spTree>
    <p:extLst>
      <p:ext uri="{BB962C8B-B14F-4D97-AF65-F5344CB8AC3E}">
        <p14:creationId xmlns:p14="http://schemas.microsoft.com/office/powerpoint/2010/main" val="3996980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Next question.  If you are on a railway station platform, what coloured line must you always stand behind?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Hands up for pink?  Hands up for blue?  Hands up for yellow?  Hands up for orange?</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2FB8FF-2EEC-4DC5-8485-A46A954784A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7581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0:notes"/>
          <p:cNvSpPr>
            <a:spLocks noGrp="1" noRot="1" noChangeAspect="1"/>
          </p:cNvSpPr>
          <p:nvPr>
            <p:ph type="sldImg" idx="2"/>
          </p:nvPr>
        </p:nvSpPr>
        <p:spPr>
          <a:xfrm>
            <a:off x="1163638" y="1239838"/>
            <a:ext cx="4465637" cy="33512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p10:notes"/>
          <p:cNvSpPr txBox="1">
            <a:spLocks noGrp="1"/>
          </p:cNvSpPr>
          <p:nvPr>
            <p:ph type="body" idx="1"/>
          </p:nvPr>
        </p:nvSpPr>
        <p:spPr>
          <a:xfrm>
            <a:off x="679292" y="4776431"/>
            <a:ext cx="5434330" cy="39079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So why is the yellow line important?  </a:t>
            </a:r>
          </a:p>
          <a:p>
            <a:pPr marL="0" lvl="0" indent="0" algn="l" rtl="0">
              <a:spcBef>
                <a:spcPts val="0"/>
              </a:spcBef>
              <a:spcAft>
                <a:spcPts val="0"/>
              </a:spcAft>
              <a:buNone/>
            </a:pPr>
            <a:r>
              <a:rPr lang="en-GB" dirty="0"/>
              <a:t>Obviously, it keeps you away from the edge of the platform and the potential danger of dropping something – or yourself – off the platform. </a:t>
            </a:r>
          </a:p>
          <a:p>
            <a:pPr marL="0" lvl="0" indent="0" algn="l" rtl="0">
              <a:spcBef>
                <a:spcPts val="0"/>
              </a:spcBef>
              <a:spcAft>
                <a:spcPts val="0"/>
              </a:spcAft>
              <a:buNone/>
            </a:pPr>
            <a:r>
              <a:rPr lang="en-GB" dirty="0"/>
              <a:t>It is particularly dangerous on the edge of the platform because not all trains stop at every station.  </a:t>
            </a:r>
          </a:p>
          <a:p>
            <a:pPr marL="0" lvl="0" indent="0" algn="l" rtl="0">
              <a:spcBef>
                <a:spcPts val="0"/>
              </a:spcBef>
              <a:spcAft>
                <a:spcPts val="0"/>
              </a:spcAft>
              <a:buNone/>
            </a:pPr>
            <a:r>
              <a:rPr lang="en-GB" dirty="0"/>
              <a:t>Sometimes there are fast trains travelling through the stations at speeds of up to 100mph or more. The effect of such a big mass travelling at such a great speed causes air turbulence which can destabilize you. </a:t>
            </a:r>
          </a:p>
        </p:txBody>
      </p:sp>
      <p:sp>
        <p:nvSpPr>
          <p:cNvPr id="161" name="Google Shape;161;p10:notes"/>
          <p:cNvSpPr txBox="1">
            <a:spLocks noGrp="1"/>
          </p:cNvSpPr>
          <p:nvPr>
            <p:ph type="sldNum" idx="12"/>
          </p:nvPr>
        </p:nvSpPr>
        <p:spPr>
          <a:xfrm>
            <a:off x="3847745" y="9427076"/>
            <a:ext cx="2943596" cy="49797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8"/>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8"/>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8"/>
          <p:cNvSpPr txBox="1">
            <a:spLocks noGrp="1"/>
          </p:cNvSpPr>
          <p:nvPr>
            <p:ph type="title"/>
          </p:nvPr>
        </p:nvSpPr>
        <p:spPr>
          <a:xfrm rot="5400000">
            <a:off x="4623594" y="2285207"/>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8"/>
          <p:cNvSpPr txBox="1">
            <a:spLocks noGrp="1"/>
          </p:cNvSpPr>
          <p:nvPr>
            <p:ph type="body" idx="1"/>
          </p:nvPr>
        </p:nvSpPr>
        <p:spPr>
          <a:xfrm rot="5400000">
            <a:off x="623094"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783155F-5764-4B82-8AFC-A683A34EF4BF}" type="datetimeFigureOut">
              <a:rPr lang="en-GB" smtClean="0"/>
              <a:t>19/05/2025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1447909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83155F-5764-4B82-8AFC-A683A34EF4BF}" type="datetimeFigureOut">
              <a:rPr lang="en-GB" smtClean="0"/>
              <a:t>19/05/2025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1288664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783155F-5764-4B82-8AFC-A683A34EF4BF}" type="datetimeFigureOut">
              <a:rPr lang="en-GB" smtClean="0"/>
              <a:t>19/05/2025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591489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783155F-5764-4B82-8AFC-A683A34EF4BF}" type="datetimeFigureOut">
              <a:rPr lang="en-GB" smtClean="0"/>
              <a:t>19/05/2025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292596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783155F-5764-4B82-8AFC-A683A34EF4BF}" type="datetimeFigureOut">
              <a:rPr lang="en-GB" smtClean="0"/>
              <a:t>19/05/2025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14416652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83155F-5764-4B82-8AFC-A683A34EF4BF}" type="datetimeFigureOut">
              <a:rPr lang="en-GB" smtClean="0"/>
              <a:t>19/05/2025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9880228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83155F-5764-4B82-8AFC-A683A34EF4BF}" type="datetimeFigureOut">
              <a:rPr lang="en-GB" smtClean="0"/>
              <a:t>19/05/2025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36989129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83155F-5764-4B82-8AFC-A683A34EF4BF}" type="datetimeFigureOut">
              <a:rPr lang="en-GB" smtClean="0"/>
              <a:t>19/05/2025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36019166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83155F-5764-4B82-8AFC-A683A34EF4BF}" type="datetimeFigureOut">
              <a:rPr lang="en-GB" smtClean="0"/>
              <a:t>19/05/2025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3399601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1"/>
        <p:cNvGrpSpPr/>
        <p:nvPr/>
      </p:nvGrpSpPr>
      <p:grpSpPr>
        <a:xfrm>
          <a:off x="0" y="0"/>
          <a:ext cx="0" cy="0"/>
          <a:chOff x="0" y="0"/>
          <a:chExt cx="0" cy="0"/>
        </a:xfrm>
      </p:grpSpPr>
      <p:sp>
        <p:nvSpPr>
          <p:cNvPr id="22" name="Google Shape;22;p2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9"/>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9"/>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83155F-5764-4B82-8AFC-A683A34EF4BF}" type="datetimeFigureOut">
              <a:rPr lang="en-GB" smtClean="0"/>
              <a:t>19/05/2025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5690943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783155F-5764-4B82-8AFC-A683A34EF4BF}" type="datetimeFigureOut">
              <a:rPr lang="en-GB" smtClean="0"/>
              <a:t>19/05/2025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F6FB46D-4CCF-4B51-90B3-CBE0FA90BE4C}" type="slidenum">
              <a:rPr lang="en-GB" smtClean="0"/>
              <a:t>‹#›</a:t>
            </a:fld>
            <a:endParaRPr lang="en-GB"/>
          </a:p>
        </p:txBody>
      </p:sp>
    </p:spTree>
    <p:extLst>
      <p:ext uri="{BB962C8B-B14F-4D97-AF65-F5344CB8AC3E}">
        <p14:creationId xmlns:p14="http://schemas.microsoft.com/office/powerpoint/2010/main" val="42270499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5"/>
        <p:cNvGrpSpPr/>
        <p:nvPr/>
      </p:nvGrpSpPr>
      <p:grpSpPr>
        <a:xfrm>
          <a:off x="0" y="0"/>
          <a:ext cx="0" cy="0"/>
          <a:chOff x="0" y="0"/>
          <a:chExt cx="0" cy="0"/>
        </a:xfrm>
      </p:grpSpPr>
      <p:sp>
        <p:nvSpPr>
          <p:cNvPr id="16" name="Google Shape;16;p28"/>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8"/>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9384771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1"/>
        <p:cNvGrpSpPr/>
        <p:nvPr/>
      </p:nvGrpSpPr>
      <p:grpSpPr>
        <a:xfrm>
          <a:off x="0" y="0"/>
          <a:ext cx="0" cy="0"/>
          <a:chOff x="0" y="0"/>
          <a:chExt cx="0" cy="0"/>
        </a:xfrm>
      </p:grpSpPr>
      <p:sp>
        <p:nvSpPr>
          <p:cNvPr id="22" name="Google Shape;22;p2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9"/>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9"/>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5012034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8"/>
        <p:cNvGrpSpPr/>
        <p:nvPr/>
      </p:nvGrpSpPr>
      <p:grpSpPr>
        <a:xfrm>
          <a:off x="0" y="0"/>
          <a:ext cx="0" cy="0"/>
          <a:chOff x="0" y="0"/>
          <a:chExt cx="0" cy="0"/>
        </a:xfrm>
      </p:grpSpPr>
      <p:sp>
        <p:nvSpPr>
          <p:cNvPr id="29" name="Google Shape;29;p30"/>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0"/>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1" name="Google Shape;31;p3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3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5296444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4"/>
        <p:cNvGrpSpPr/>
        <p:nvPr/>
      </p:nvGrpSpPr>
      <p:grpSpPr>
        <a:xfrm>
          <a:off x="0" y="0"/>
          <a:ext cx="0" cy="0"/>
          <a:chOff x="0" y="0"/>
          <a:chExt cx="0" cy="0"/>
        </a:xfrm>
      </p:grpSpPr>
      <p:sp>
        <p:nvSpPr>
          <p:cNvPr id="35" name="Google Shape;35;p31"/>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31"/>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3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9489903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32"/>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2"/>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32"/>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2"/>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32"/>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6603450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7446172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3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8505789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35"/>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5"/>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5"/>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870361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8"/>
        <p:cNvGrpSpPr/>
        <p:nvPr/>
      </p:nvGrpSpPr>
      <p:grpSpPr>
        <a:xfrm>
          <a:off x="0" y="0"/>
          <a:ext cx="0" cy="0"/>
          <a:chOff x="0" y="0"/>
          <a:chExt cx="0" cy="0"/>
        </a:xfrm>
      </p:grpSpPr>
      <p:sp>
        <p:nvSpPr>
          <p:cNvPr id="29" name="Google Shape;29;p30"/>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0"/>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1" name="Google Shape;31;p3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3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36"/>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6"/>
          <p:cNvSpPr>
            <a:spLocks noGrp="1"/>
          </p:cNvSpPr>
          <p:nvPr>
            <p:ph type="pic" idx="2"/>
          </p:nvPr>
        </p:nvSpPr>
        <p:spPr>
          <a:xfrm>
            <a:off x="3887391" y="987426"/>
            <a:ext cx="4629150" cy="4873625"/>
          </a:xfrm>
          <a:prstGeom prst="rect">
            <a:avLst/>
          </a:prstGeom>
          <a:noFill/>
          <a:ln>
            <a:noFill/>
          </a:ln>
        </p:spPr>
      </p:sp>
      <p:sp>
        <p:nvSpPr>
          <p:cNvPr id="68" name="Google Shape;68;p36"/>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2638174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7"/>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7191090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38"/>
          <p:cNvSpPr txBox="1">
            <a:spLocks noGrp="1"/>
          </p:cNvSpPr>
          <p:nvPr>
            <p:ph type="title"/>
          </p:nvPr>
        </p:nvSpPr>
        <p:spPr>
          <a:xfrm rot="5400000">
            <a:off x="4623594" y="2285207"/>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8"/>
          <p:cNvSpPr txBox="1">
            <a:spLocks noGrp="1"/>
          </p:cNvSpPr>
          <p:nvPr>
            <p:ph type="body" idx="1"/>
          </p:nvPr>
        </p:nvSpPr>
        <p:spPr>
          <a:xfrm rot="5400000">
            <a:off x="623094"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967494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31"/>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31"/>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3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32"/>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2"/>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32"/>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2"/>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32"/>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5"/>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5"/>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5"/>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6"/>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6"/>
          <p:cNvSpPr>
            <a:spLocks noGrp="1"/>
          </p:cNvSpPr>
          <p:nvPr>
            <p:ph type="pic" idx="2"/>
          </p:nvPr>
        </p:nvSpPr>
        <p:spPr>
          <a:xfrm>
            <a:off x="3887391" y="987426"/>
            <a:ext cx="4629150" cy="4873625"/>
          </a:xfrm>
          <a:prstGeom prst="rect">
            <a:avLst/>
          </a:prstGeom>
          <a:noFill/>
          <a:ln>
            <a:noFill/>
          </a:ln>
        </p:spPr>
      </p:sp>
      <p:sp>
        <p:nvSpPr>
          <p:cNvPr id="68" name="Google Shape;68;p36"/>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7"/>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83155F-5764-4B82-8AFC-A683A34EF4BF}" type="datetimeFigureOut">
              <a:rPr lang="en-GB" smtClean="0"/>
              <a:t>19/05/2025</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6FB46D-4CCF-4B51-90B3-CBE0FA90BE4C}" type="slidenum">
              <a:rPr lang="en-GB" smtClean="0"/>
              <a:t>‹#›</a:t>
            </a:fld>
            <a:endParaRPr lang="en-GB"/>
          </a:p>
        </p:txBody>
      </p:sp>
    </p:spTree>
    <p:extLst>
      <p:ext uri="{BB962C8B-B14F-4D97-AF65-F5344CB8AC3E}">
        <p14:creationId xmlns:p14="http://schemas.microsoft.com/office/powerpoint/2010/main" val="2619433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113079705"/>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40.png"/><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43.png"/><Relationship Id="rId5" Type="http://schemas.microsoft.com/office/2007/relationships/hdphoto" Target="../media/hdphoto1.wdp"/><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hyperlink" Target="https://www.networkrail.co.uk/stories/you-vs-train-harrisons-story/"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8.xml"/><Relationship Id="rId1" Type="http://schemas.openxmlformats.org/officeDocument/2006/relationships/video" Target="https://www.youtube.com/embed/pWVvjFqH0UE?feature=oembed" TargetMode="External"/><Relationship Id="rId5" Type="http://schemas.openxmlformats.org/officeDocument/2006/relationships/image" Target="../media/image47.jpeg"/><Relationship Id="rId4" Type="http://schemas.openxmlformats.org/officeDocument/2006/relationships/hyperlink" Target="https://www.networkrail.co.uk/stories/you-vs-train-harrisons-story/?wvideo=xq6ndt79d5"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14.xml"/><Relationship Id="rId5" Type="http://schemas.openxmlformats.org/officeDocument/2006/relationships/image" Target="../media/image50.jp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4.jpg"/><Relationship Id="rId5" Type="http://schemas.openxmlformats.org/officeDocument/2006/relationships/image" Target="../media/image53.png"/><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60.jpg"/><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66.png"/></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12.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2A2720E-D8E3-0A91-9BB1-6BA9C8339E4F}"/>
              </a:ext>
            </a:extLst>
          </p:cNvPr>
          <p:cNvGrpSpPr/>
          <p:nvPr/>
        </p:nvGrpSpPr>
        <p:grpSpPr>
          <a:xfrm>
            <a:off x="-110840" y="1685251"/>
            <a:ext cx="7888908" cy="4846740"/>
            <a:chOff x="0" y="1685251"/>
            <a:chExt cx="7888908" cy="4846740"/>
          </a:xfrm>
        </p:grpSpPr>
        <p:pic>
          <p:nvPicPr>
            <p:cNvPr id="9" name="Picture 8">
              <a:extLst>
                <a:ext uri="{FF2B5EF4-FFF2-40B4-BE49-F238E27FC236}">
                  <a16:creationId xmlns:a16="http://schemas.microsoft.com/office/drawing/2014/main" id="{14A798F1-1CFA-2683-11E6-4DA5B1E48BEB}"/>
                </a:ext>
              </a:extLst>
            </p:cNvPr>
            <p:cNvPicPr>
              <a:picLocks noChangeAspect="1"/>
            </p:cNvPicPr>
            <p:nvPr/>
          </p:nvPicPr>
          <p:blipFill>
            <a:blip r:embed="rId4"/>
            <a:stretch>
              <a:fillRect/>
            </a:stretch>
          </p:blipFill>
          <p:spPr>
            <a:xfrm>
              <a:off x="0" y="1685251"/>
              <a:ext cx="7888908" cy="4846740"/>
            </a:xfrm>
            <a:prstGeom prst="rect">
              <a:avLst/>
            </a:prstGeom>
          </p:spPr>
        </p:pic>
        <p:pic>
          <p:nvPicPr>
            <p:cNvPr id="3" name="Picture 2">
              <a:extLst>
                <a:ext uri="{FF2B5EF4-FFF2-40B4-BE49-F238E27FC236}">
                  <a16:creationId xmlns:a16="http://schemas.microsoft.com/office/drawing/2014/main" id="{C8A5D36F-023C-55EE-042D-02278C3E02D1}"/>
                </a:ext>
              </a:extLst>
            </p:cNvPr>
            <p:cNvPicPr>
              <a:picLocks noChangeAspect="1"/>
            </p:cNvPicPr>
            <p:nvPr/>
          </p:nvPicPr>
          <p:blipFill>
            <a:blip r:embed="rId5"/>
            <a:srcRect t="20582" b="37584"/>
            <a:stretch/>
          </p:blipFill>
          <p:spPr>
            <a:xfrm>
              <a:off x="281046" y="3456710"/>
              <a:ext cx="4480948" cy="1073727"/>
            </a:xfrm>
            <a:prstGeom prst="rect">
              <a:avLst/>
            </a:prstGeom>
          </p:spPr>
        </p:pic>
      </p:grpSp>
    </p:spTree>
    <p:extLst>
      <p:ext uri="{BB962C8B-B14F-4D97-AF65-F5344CB8AC3E}">
        <p14:creationId xmlns:p14="http://schemas.microsoft.com/office/powerpoint/2010/main" val="576434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08FC897-2889-FA39-AF8A-DC0FC1FEFAEC}"/>
              </a:ext>
            </a:extLst>
          </p:cNvPr>
          <p:cNvPicPr>
            <a:picLocks noChangeAspect="1"/>
          </p:cNvPicPr>
          <p:nvPr/>
        </p:nvPicPr>
        <p:blipFill rotWithShape="1">
          <a:blip r:embed="rId3"/>
          <a:srcRect l="5969"/>
          <a:stretch/>
        </p:blipFill>
        <p:spPr>
          <a:xfrm>
            <a:off x="-1" y="1367347"/>
            <a:ext cx="7922481" cy="1444877"/>
          </a:xfrm>
          <a:prstGeom prst="rect">
            <a:avLst/>
          </a:prstGeom>
        </p:spPr>
      </p:pic>
      <p:pic>
        <p:nvPicPr>
          <p:cNvPr id="18" name="Picture 17">
            <a:extLst>
              <a:ext uri="{FF2B5EF4-FFF2-40B4-BE49-F238E27FC236}">
                <a16:creationId xmlns:a16="http://schemas.microsoft.com/office/drawing/2014/main" id="{805756F5-D39D-9E53-BD53-93AC117D58ED}"/>
              </a:ext>
            </a:extLst>
          </p:cNvPr>
          <p:cNvPicPr>
            <a:picLocks noChangeAspect="1"/>
          </p:cNvPicPr>
          <p:nvPr/>
        </p:nvPicPr>
        <p:blipFill>
          <a:blip r:embed="rId4"/>
          <a:stretch>
            <a:fillRect/>
          </a:stretch>
        </p:blipFill>
        <p:spPr>
          <a:xfrm>
            <a:off x="461836" y="2962976"/>
            <a:ext cx="8053514" cy="3749365"/>
          </a:xfrm>
          <a:prstGeom prst="rect">
            <a:avLst/>
          </a:prstGeom>
        </p:spPr>
      </p:pic>
    </p:spTree>
    <p:extLst>
      <p:ext uri="{BB962C8B-B14F-4D97-AF65-F5344CB8AC3E}">
        <p14:creationId xmlns:p14="http://schemas.microsoft.com/office/powerpoint/2010/main" val="2313970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13" descr="Great Western electric operation extends west - International Railway  Journal"/>
          <p:cNvPicPr preferRelativeResize="0"/>
          <p:nvPr/>
        </p:nvPicPr>
        <p:blipFill rotWithShape="1">
          <a:blip r:embed="rId3">
            <a:alphaModFix/>
          </a:blip>
          <a:srcRect/>
          <a:stretch/>
        </p:blipFill>
        <p:spPr>
          <a:xfrm>
            <a:off x="641350" y="2211388"/>
            <a:ext cx="7269480" cy="4084524"/>
          </a:xfrm>
          <a:prstGeom prst="rect">
            <a:avLst/>
          </a:prstGeom>
          <a:noFill/>
          <a:ln>
            <a:noFill/>
          </a:ln>
        </p:spPr>
      </p:pic>
      <p:cxnSp>
        <p:nvCxnSpPr>
          <p:cNvPr id="182" name="Google Shape;182;p13"/>
          <p:cNvCxnSpPr/>
          <p:nvPr/>
        </p:nvCxnSpPr>
        <p:spPr>
          <a:xfrm>
            <a:off x="4589988" y="3583033"/>
            <a:ext cx="2524836" cy="327546"/>
          </a:xfrm>
          <a:prstGeom prst="straightConnector1">
            <a:avLst/>
          </a:prstGeom>
          <a:noFill/>
          <a:ln w="76200" cap="flat" cmpd="sng">
            <a:solidFill>
              <a:schemeClr val="accent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C1CFFC81-ED5F-6408-1C97-B76FD7DC0528}"/>
              </a:ext>
            </a:extLst>
          </p:cNvPr>
          <p:cNvGrpSpPr/>
          <p:nvPr/>
        </p:nvGrpSpPr>
        <p:grpSpPr>
          <a:xfrm>
            <a:off x="-6332" y="612426"/>
            <a:ext cx="5641738" cy="3643516"/>
            <a:chOff x="-6332" y="612426"/>
            <a:chExt cx="5641738" cy="3643516"/>
          </a:xfrm>
        </p:grpSpPr>
        <p:pic>
          <p:nvPicPr>
            <p:cNvPr id="5" name="Picture 4" descr="Shape, arrow&#10;&#10;Description automatically generated">
              <a:extLst>
                <a:ext uri="{FF2B5EF4-FFF2-40B4-BE49-F238E27FC236}">
                  <a16:creationId xmlns:a16="http://schemas.microsoft.com/office/drawing/2014/main" id="{A0EDF3F9-2D21-9075-6239-78B0D712FEFC}"/>
                </a:ext>
              </a:extLst>
            </p:cNvPr>
            <p:cNvPicPr>
              <a:picLocks noChangeAspect="1"/>
            </p:cNvPicPr>
            <p:nvPr/>
          </p:nvPicPr>
          <p:blipFill>
            <a:blip r:embed="rId4"/>
            <a:stretch>
              <a:fillRect/>
            </a:stretch>
          </p:blipFill>
          <p:spPr>
            <a:xfrm rot="6913783">
              <a:off x="1743850" y="956990"/>
              <a:ext cx="3486974" cy="3110929"/>
            </a:xfrm>
            <a:prstGeom prst="rect">
              <a:avLst/>
            </a:prstGeom>
            <a:effectLst>
              <a:outerShdw blurRad="63500" sx="102000" sy="102000" algn="ctr" rotWithShape="0">
                <a:prstClr val="black">
                  <a:alpha val="40000"/>
                </a:prstClr>
              </a:outerShdw>
            </a:effectLst>
          </p:spPr>
        </p:pic>
        <p:pic>
          <p:nvPicPr>
            <p:cNvPr id="3" name="Picture 2">
              <a:extLst>
                <a:ext uri="{FF2B5EF4-FFF2-40B4-BE49-F238E27FC236}">
                  <a16:creationId xmlns:a16="http://schemas.microsoft.com/office/drawing/2014/main" id="{689D0DA0-9A5D-9319-75D6-FE5B8517CB61}"/>
                </a:ext>
              </a:extLst>
            </p:cNvPr>
            <p:cNvPicPr>
              <a:picLocks noChangeAspect="1"/>
            </p:cNvPicPr>
            <p:nvPr/>
          </p:nvPicPr>
          <p:blipFill rotWithShape="1">
            <a:blip r:embed="rId5"/>
            <a:srcRect l="6050"/>
            <a:stretch/>
          </p:blipFill>
          <p:spPr>
            <a:xfrm>
              <a:off x="-6332" y="612426"/>
              <a:ext cx="5641738" cy="1322947"/>
            </a:xfrm>
            <a:prstGeom prst="rect">
              <a:avLst/>
            </a:prstGeom>
          </p:spPr>
        </p:pic>
      </p:grpSp>
      <p:grpSp>
        <p:nvGrpSpPr>
          <p:cNvPr id="16" name="Group 15">
            <a:extLst>
              <a:ext uri="{FF2B5EF4-FFF2-40B4-BE49-F238E27FC236}">
                <a16:creationId xmlns:a16="http://schemas.microsoft.com/office/drawing/2014/main" id="{BE9E1CC5-233A-943D-71E8-387CF2B3A23D}"/>
              </a:ext>
            </a:extLst>
          </p:cNvPr>
          <p:cNvGrpSpPr/>
          <p:nvPr/>
        </p:nvGrpSpPr>
        <p:grpSpPr>
          <a:xfrm>
            <a:off x="5779542" y="1265665"/>
            <a:ext cx="3336224" cy="3486974"/>
            <a:chOff x="5779542" y="1265665"/>
            <a:chExt cx="3336224" cy="3486974"/>
          </a:xfrm>
        </p:grpSpPr>
        <p:pic>
          <p:nvPicPr>
            <p:cNvPr id="7" name="Picture 6" descr="Shape, arrow&#10;&#10;Description automatically generated">
              <a:extLst>
                <a:ext uri="{FF2B5EF4-FFF2-40B4-BE49-F238E27FC236}">
                  <a16:creationId xmlns:a16="http://schemas.microsoft.com/office/drawing/2014/main" id="{A8CCA06A-A690-0002-697A-33BC48313A57}"/>
                </a:ext>
              </a:extLst>
            </p:cNvPr>
            <p:cNvPicPr>
              <a:picLocks noChangeAspect="1"/>
            </p:cNvPicPr>
            <p:nvPr/>
          </p:nvPicPr>
          <p:blipFill>
            <a:blip r:embed="rId4"/>
            <a:stretch>
              <a:fillRect/>
            </a:stretch>
          </p:blipFill>
          <p:spPr>
            <a:xfrm rot="16200000">
              <a:off x="5591520" y="1453687"/>
              <a:ext cx="3486974" cy="3110929"/>
            </a:xfrm>
            <a:prstGeom prst="rect">
              <a:avLst/>
            </a:prstGeom>
          </p:spPr>
        </p:pic>
        <p:pic>
          <p:nvPicPr>
            <p:cNvPr id="15" name="Picture 14">
              <a:extLst>
                <a:ext uri="{FF2B5EF4-FFF2-40B4-BE49-F238E27FC236}">
                  <a16:creationId xmlns:a16="http://schemas.microsoft.com/office/drawing/2014/main" id="{19A94A1B-3F0E-4F9B-EB87-ACCDA989E388}"/>
                </a:ext>
              </a:extLst>
            </p:cNvPr>
            <p:cNvPicPr>
              <a:picLocks noChangeAspect="1"/>
            </p:cNvPicPr>
            <p:nvPr/>
          </p:nvPicPr>
          <p:blipFill>
            <a:blip r:embed="rId6"/>
            <a:stretch>
              <a:fillRect/>
            </a:stretch>
          </p:blipFill>
          <p:spPr>
            <a:xfrm>
              <a:off x="6847857" y="3365094"/>
              <a:ext cx="2267909" cy="120101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wipe(left)">
                                      <p:cBhvr>
                                        <p:cTn id="7" dur="500"/>
                                        <p:tgtEl>
                                          <p:spTgt spid="1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pic>
        <p:nvPicPr>
          <p:cNvPr id="3" name="Picture 2">
            <a:extLst>
              <a:ext uri="{FF2B5EF4-FFF2-40B4-BE49-F238E27FC236}">
                <a16:creationId xmlns:a16="http://schemas.microsoft.com/office/drawing/2014/main" id="{2785C328-A048-A83D-6FCA-0237789B26CF}"/>
              </a:ext>
            </a:extLst>
          </p:cNvPr>
          <p:cNvPicPr>
            <a:picLocks noChangeAspect="1"/>
          </p:cNvPicPr>
          <p:nvPr/>
        </p:nvPicPr>
        <p:blipFill rotWithShape="1">
          <a:blip r:embed="rId3"/>
          <a:srcRect l="10921"/>
          <a:stretch/>
        </p:blipFill>
        <p:spPr>
          <a:xfrm>
            <a:off x="0" y="575009"/>
            <a:ext cx="6299672" cy="1767993"/>
          </a:xfrm>
          <a:prstGeom prst="rect">
            <a:avLst/>
          </a:prstGeom>
        </p:spPr>
      </p:pic>
      <p:pic>
        <p:nvPicPr>
          <p:cNvPr id="193" name="Google Shape;193;p14" descr="Class 442 emu | British rail, Diesel locomotive, Train"/>
          <p:cNvPicPr preferRelativeResize="0">
            <a:picLocks noChangeAspect="1"/>
          </p:cNvPicPr>
          <p:nvPr/>
        </p:nvPicPr>
        <p:blipFill rotWithShape="1">
          <a:blip r:embed="rId4"/>
          <a:srcRect l="4538" r="3027"/>
          <a:stretch/>
        </p:blipFill>
        <p:spPr>
          <a:xfrm>
            <a:off x="351682" y="2829116"/>
            <a:ext cx="4349962" cy="3088580"/>
          </a:xfrm>
          <a:prstGeom prst="rect">
            <a:avLst/>
          </a:prstGeom>
          <a:solidFill>
            <a:srgbClr val="F9DC4B"/>
          </a:solidFill>
          <a:ln>
            <a:noFill/>
          </a:ln>
          <a:effectLst>
            <a:outerShdw blurRad="76200" dist="127000" dir="2700000" algn="tl" rotWithShape="0">
              <a:prstClr val="black">
                <a:alpha val="40000"/>
              </a:prstClr>
            </a:outerShdw>
          </a:effectLst>
        </p:spPr>
      </p:pic>
      <p:pic>
        <p:nvPicPr>
          <p:cNvPr id="190" name="Google Shape;190;p14" descr="Electric train services from London to Cardiff begin as the Severn tunnel  is electrified - RailInsider"/>
          <p:cNvPicPr preferRelativeResize="0">
            <a:picLocks noChangeAspect="1"/>
          </p:cNvPicPr>
          <p:nvPr/>
        </p:nvPicPr>
        <p:blipFill rotWithShape="1">
          <a:blip r:embed="rId5"/>
          <a:srcRect/>
          <a:stretch/>
        </p:blipFill>
        <p:spPr>
          <a:xfrm>
            <a:off x="4220308" y="2124102"/>
            <a:ext cx="4009292" cy="2254905"/>
          </a:xfrm>
          <a:prstGeom prst="rect">
            <a:avLst/>
          </a:prstGeom>
          <a:solidFill>
            <a:srgbClr val="F9DC4B"/>
          </a:solidFill>
          <a:ln>
            <a:noFill/>
          </a:ln>
          <a:effectLst>
            <a:outerShdw blurRad="76200" dist="127000" dir="2700000" algn="tl" rotWithShape="0">
              <a:prstClr val="black">
                <a:alpha val="40000"/>
              </a:prstClr>
            </a:outerShdw>
          </a:effectLst>
        </p:spPr>
      </p:pic>
      <p:pic>
        <p:nvPicPr>
          <p:cNvPr id="192" name="Google Shape;192;p14" descr="Danger Live Wires Overhead Sign (UK) | Warning Safety Signs"/>
          <p:cNvPicPr preferRelativeResize="0">
            <a:picLocks noChangeAspect="1"/>
          </p:cNvPicPr>
          <p:nvPr/>
        </p:nvPicPr>
        <p:blipFill rotWithShape="1">
          <a:blip r:embed="rId6"/>
          <a:srcRect l="14300" t="4271" r="14300" b="48914"/>
          <a:stretch/>
        </p:blipFill>
        <p:spPr>
          <a:xfrm>
            <a:off x="5659810" y="4551727"/>
            <a:ext cx="1981526" cy="1731264"/>
          </a:xfrm>
          <a:prstGeom prst="rect">
            <a:avLst/>
          </a:prstGeom>
          <a:solidFill>
            <a:srgbClr val="F9DC4B"/>
          </a:solid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0"/>
                                        </p:tgtEl>
                                        <p:attrNameLst>
                                          <p:attrName>style.visibility</p:attrName>
                                        </p:attrNameLst>
                                      </p:cBhvr>
                                      <p:to>
                                        <p:strVal val="visible"/>
                                      </p:to>
                                    </p:set>
                                    <p:animEffect transition="in" filter="fade">
                                      <p:cBhvr>
                                        <p:cTn id="7" dur="500"/>
                                        <p:tgtEl>
                                          <p:spTgt spid="190"/>
                                        </p:tgtEl>
                                      </p:cBhvr>
                                    </p:animEffect>
                                  </p:childTnLst>
                                </p:cTn>
                              </p:par>
                              <p:par>
                                <p:cTn id="8" presetID="10" presetClass="entr" presetSubtype="0" fill="hold" nodeType="withEffect">
                                  <p:stCondLst>
                                    <p:cond delay="0"/>
                                  </p:stCondLst>
                                  <p:childTnLst>
                                    <p:set>
                                      <p:cBhvr>
                                        <p:cTn id="9" dur="1" fill="hold">
                                          <p:stCondLst>
                                            <p:cond delay="0"/>
                                          </p:stCondLst>
                                        </p:cTn>
                                        <p:tgtEl>
                                          <p:spTgt spid="193"/>
                                        </p:tgtEl>
                                        <p:attrNameLst>
                                          <p:attrName>style.visibility</p:attrName>
                                        </p:attrNameLst>
                                      </p:cBhvr>
                                      <p:to>
                                        <p:strVal val="visible"/>
                                      </p:to>
                                    </p:set>
                                    <p:animEffect transition="in" filter="fade">
                                      <p:cBhvr>
                                        <p:cTn id="10" dur="500"/>
                                        <p:tgtEl>
                                          <p:spTgt spid="19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92"/>
                                        </p:tgtEl>
                                        <p:attrNameLst>
                                          <p:attrName>style.visibility</p:attrName>
                                        </p:attrNameLst>
                                      </p:cBhvr>
                                      <p:to>
                                        <p:strVal val="visible"/>
                                      </p:to>
                                    </p:set>
                                    <p:animEffect transition="in" filter="fade">
                                      <p:cBhvr>
                                        <p:cTn id="14"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4E1C4E1-CF7C-5F61-34D6-A31901D00AF3}"/>
              </a:ext>
            </a:extLst>
          </p:cNvPr>
          <p:cNvPicPr>
            <a:picLocks noChangeAspect="1"/>
          </p:cNvPicPr>
          <p:nvPr/>
        </p:nvPicPr>
        <p:blipFill>
          <a:blip r:embed="rId3"/>
          <a:stretch>
            <a:fillRect/>
          </a:stretch>
        </p:blipFill>
        <p:spPr>
          <a:xfrm>
            <a:off x="461836" y="4614493"/>
            <a:ext cx="8053514" cy="2060627"/>
          </a:xfrm>
          <a:prstGeom prst="rect">
            <a:avLst/>
          </a:prstGeom>
        </p:spPr>
      </p:pic>
      <p:pic>
        <p:nvPicPr>
          <p:cNvPr id="12" name="Picture 4">
            <a:extLst>
              <a:ext uri="{FF2B5EF4-FFF2-40B4-BE49-F238E27FC236}">
                <a16:creationId xmlns:a16="http://schemas.microsoft.com/office/drawing/2014/main" id="{AA531986-EFFD-08D8-4FDD-6FF12F4592E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483" b="32884"/>
          <a:stretch/>
        </p:blipFill>
        <p:spPr bwMode="auto">
          <a:xfrm>
            <a:off x="1268432" y="2102762"/>
            <a:ext cx="6607136" cy="2248488"/>
          </a:xfrm>
          <a:prstGeom prst="rect">
            <a:avLst/>
          </a:prstGeom>
          <a:solidFill>
            <a:srgbClr val="2C2964"/>
          </a:solidFill>
          <a:ln>
            <a:noFill/>
          </a:ln>
          <a:effectLst>
            <a:outerShdw blurRad="76200" dist="127000" dir="2700000" algn="tl" rotWithShape="0">
              <a:prstClr val="black">
                <a:alpha val="40000"/>
              </a:prstClr>
            </a:outerShdw>
          </a:effectLst>
        </p:spPr>
      </p:pic>
      <p:pic>
        <p:nvPicPr>
          <p:cNvPr id="6" name="Picture 5">
            <a:extLst>
              <a:ext uri="{FF2B5EF4-FFF2-40B4-BE49-F238E27FC236}">
                <a16:creationId xmlns:a16="http://schemas.microsoft.com/office/drawing/2014/main" id="{65F7B02D-7CC5-1F73-DD70-7BCD23E36020}"/>
              </a:ext>
            </a:extLst>
          </p:cNvPr>
          <p:cNvPicPr>
            <a:picLocks noChangeAspect="1"/>
          </p:cNvPicPr>
          <p:nvPr/>
        </p:nvPicPr>
        <p:blipFill rotWithShape="1">
          <a:blip r:embed="rId5"/>
          <a:srcRect l="4354"/>
          <a:stretch/>
        </p:blipFill>
        <p:spPr>
          <a:xfrm>
            <a:off x="0" y="978873"/>
            <a:ext cx="6239303" cy="1603387"/>
          </a:xfrm>
          <a:prstGeom prst="rect">
            <a:avLst/>
          </a:prstGeom>
        </p:spPr>
      </p:pic>
    </p:spTree>
    <p:extLst>
      <p:ext uri="{BB962C8B-B14F-4D97-AF65-F5344CB8AC3E}">
        <p14:creationId xmlns:p14="http://schemas.microsoft.com/office/powerpoint/2010/main" val="3721100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C85ADF0-3C69-2F4C-A165-EAE63435AB97}"/>
              </a:ext>
            </a:extLst>
          </p:cNvPr>
          <p:cNvPicPr>
            <a:picLocks noChangeAspect="1"/>
          </p:cNvPicPr>
          <p:nvPr/>
        </p:nvPicPr>
        <p:blipFill rotWithShape="1">
          <a:blip r:embed="rId3"/>
          <a:srcRect l="9469"/>
          <a:stretch/>
        </p:blipFill>
        <p:spPr>
          <a:xfrm>
            <a:off x="0" y="5275965"/>
            <a:ext cx="5828334" cy="1188823"/>
          </a:xfrm>
          <a:prstGeom prst="rect">
            <a:avLst/>
          </a:prstGeom>
        </p:spPr>
      </p:pic>
      <p:pic>
        <p:nvPicPr>
          <p:cNvPr id="5" name="Picture 4">
            <a:extLst>
              <a:ext uri="{FF2B5EF4-FFF2-40B4-BE49-F238E27FC236}">
                <a16:creationId xmlns:a16="http://schemas.microsoft.com/office/drawing/2014/main" id="{8F4976B9-A208-2F34-9199-8C0C6D924577}"/>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Lst>
          </a:blip>
          <a:srcRect l="22905" t="20704" r="24285" b="27251"/>
          <a:stretch/>
        </p:blipFill>
        <p:spPr>
          <a:xfrm>
            <a:off x="805375" y="1219011"/>
            <a:ext cx="6873240" cy="3810190"/>
          </a:xfrm>
          <a:prstGeom prst="rect">
            <a:avLst/>
          </a:prstGeom>
          <a:solidFill>
            <a:srgbClr val="2C2964"/>
          </a:solidFill>
          <a:ln>
            <a:noFill/>
          </a:ln>
          <a:effectLst>
            <a:outerShdw blurRad="76200" dist="127000" dir="2700000" algn="tl" rotWithShape="0">
              <a:prstClr val="black">
                <a:alpha val="40000"/>
              </a:prstClr>
            </a:outerShdw>
          </a:effectLst>
        </p:spPr>
      </p:pic>
      <p:pic>
        <p:nvPicPr>
          <p:cNvPr id="8" name="Picture 7">
            <a:extLst>
              <a:ext uri="{FF2B5EF4-FFF2-40B4-BE49-F238E27FC236}">
                <a16:creationId xmlns:a16="http://schemas.microsoft.com/office/drawing/2014/main" id="{EFBD288C-8C31-E2DB-2077-358E1F2FBA2F}"/>
              </a:ext>
            </a:extLst>
          </p:cNvPr>
          <p:cNvPicPr>
            <a:picLocks noChangeAspect="1"/>
          </p:cNvPicPr>
          <p:nvPr/>
        </p:nvPicPr>
        <p:blipFill rotWithShape="1">
          <a:blip r:embed="rId6"/>
          <a:srcRect l="9469"/>
          <a:stretch/>
        </p:blipFill>
        <p:spPr>
          <a:xfrm>
            <a:off x="0" y="5275964"/>
            <a:ext cx="5828334" cy="1188823"/>
          </a:xfrm>
          <a:prstGeom prst="rect">
            <a:avLst/>
          </a:prstGeom>
        </p:spPr>
      </p:pic>
    </p:spTree>
    <p:extLst>
      <p:ext uri="{BB962C8B-B14F-4D97-AF65-F5344CB8AC3E}">
        <p14:creationId xmlns:p14="http://schemas.microsoft.com/office/powerpoint/2010/main" val="334888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283;p21" descr="Crazy Footage of an Electric Arc between Powerlines | Funny pictures,  Electricity, Picture">
            <a:hlinkClick r:id="rId3"/>
            <a:extLst>
              <a:ext uri="{FF2B5EF4-FFF2-40B4-BE49-F238E27FC236}">
                <a16:creationId xmlns:a16="http://schemas.microsoft.com/office/drawing/2014/main" id="{069298ED-44C9-F065-3F43-CC568BAEBC69}"/>
              </a:ext>
            </a:extLst>
          </p:cNvPr>
          <p:cNvPicPr preferRelativeResize="0"/>
          <p:nvPr/>
        </p:nvPicPr>
        <p:blipFill rotWithShape="1">
          <a:blip r:embed="rId4">
            <a:alphaModFix/>
          </a:blip>
          <a:srcRect t="8181" b="8180"/>
          <a:stretch/>
        </p:blipFill>
        <p:spPr>
          <a:xfrm>
            <a:off x="361507" y="1097280"/>
            <a:ext cx="7685213" cy="3963818"/>
          </a:xfrm>
          <a:prstGeom prst="rect">
            <a:avLst/>
          </a:prstGeom>
          <a:noFill/>
          <a:ln>
            <a:noFill/>
          </a:ln>
        </p:spPr>
      </p:pic>
      <p:pic>
        <p:nvPicPr>
          <p:cNvPr id="2" name="Picture 1">
            <a:extLst>
              <a:ext uri="{FF2B5EF4-FFF2-40B4-BE49-F238E27FC236}">
                <a16:creationId xmlns:a16="http://schemas.microsoft.com/office/drawing/2014/main" id="{04A9D6AB-1C23-1884-1200-5DC4DCE95938}"/>
              </a:ext>
            </a:extLst>
          </p:cNvPr>
          <p:cNvPicPr>
            <a:picLocks noChangeAspect="1"/>
          </p:cNvPicPr>
          <p:nvPr/>
        </p:nvPicPr>
        <p:blipFill rotWithShape="1">
          <a:blip r:embed="rId5"/>
          <a:srcRect l="6445"/>
          <a:stretch/>
        </p:blipFill>
        <p:spPr>
          <a:xfrm>
            <a:off x="0" y="735837"/>
            <a:ext cx="5418406" cy="1408298"/>
          </a:xfrm>
          <a:prstGeom prst="rect">
            <a:avLst/>
          </a:prstGeom>
        </p:spPr>
      </p:pic>
      <p:pic>
        <p:nvPicPr>
          <p:cNvPr id="8" name="Picture 7">
            <a:extLst>
              <a:ext uri="{FF2B5EF4-FFF2-40B4-BE49-F238E27FC236}">
                <a16:creationId xmlns:a16="http://schemas.microsoft.com/office/drawing/2014/main" id="{D93F0296-12D5-6054-70BE-356F3D377BA2}"/>
              </a:ext>
            </a:extLst>
          </p:cNvPr>
          <p:cNvPicPr>
            <a:picLocks noChangeAspect="1"/>
          </p:cNvPicPr>
          <p:nvPr/>
        </p:nvPicPr>
        <p:blipFill>
          <a:blip r:embed="rId6"/>
          <a:stretch>
            <a:fillRect/>
          </a:stretch>
        </p:blipFill>
        <p:spPr>
          <a:xfrm>
            <a:off x="173050" y="5266898"/>
            <a:ext cx="7919390" cy="1048603"/>
          </a:xfrm>
          <a:prstGeom prst="rect">
            <a:avLst/>
          </a:prstGeom>
        </p:spPr>
      </p:pic>
    </p:spTree>
    <p:extLst>
      <p:ext uri="{BB962C8B-B14F-4D97-AF65-F5344CB8AC3E}">
        <p14:creationId xmlns:p14="http://schemas.microsoft.com/office/powerpoint/2010/main" val="2064147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a:extLst>
              <a:ext uri="{FF2B5EF4-FFF2-40B4-BE49-F238E27FC236}">
                <a16:creationId xmlns:a16="http://schemas.microsoft.com/office/drawing/2014/main" id="{2959FAC3-E2CD-64D8-0D36-E967819CD894}"/>
              </a:ext>
            </a:extLst>
          </p:cNvPr>
          <p:cNvSpPr>
            <a:spLocks noChangeArrowheads="1"/>
          </p:cNvSpPr>
          <p:nvPr/>
        </p:nvSpPr>
        <p:spPr bwMode="auto">
          <a:xfrm>
            <a:off x="634999" y="1076769"/>
            <a:ext cx="14870431" cy="244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r>
              <a:rPr kumimoji="0" lang="en-US" altLang="en-US" sz="135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endParaRPr kumimoji="0" lang="en-US" altLang="en-US"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hlinkClick r:id="rId4"/>
              </a:rPr>
              <a:t>Harrison's Story - full length</a:t>
            </a:r>
            <a:endParaRPr kumimoji="0" lang="en-US" altLang="en-US" sz="18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pic>
        <p:nvPicPr>
          <p:cNvPr id="2" name="Online Media 1" title="Harrison's story.">
            <a:hlinkClick r:id="" action="ppaction://media"/>
            <a:extLst>
              <a:ext uri="{FF2B5EF4-FFF2-40B4-BE49-F238E27FC236}">
                <a16:creationId xmlns:a16="http://schemas.microsoft.com/office/drawing/2014/main" id="{3AA118C2-832C-A62C-B264-AB4A6E825B01}"/>
              </a:ext>
            </a:extLst>
          </p:cNvPr>
          <p:cNvPicPr>
            <a:picLocks noRot="1" noChangeAspect="1"/>
          </p:cNvPicPr>
          <p:nvPr>
            <a:videoFile r:link="rId1"/>
          </p:nvPr>
        </p:nvPicPr>
        <p:blipFill>
          <a:blip r:embed="rId5"/>
          <a:stretch>
            <a:fillRect/>
          </a:stretch>
        </p:blipFill>
        <p:spPr>
          <a:xfrm>
            <a:off x="408759" y="1539240"/>
            <a:ext cx="7507949" cy="4241991"/>
          </a:xfrm>
          <a:prstGeom prst="rect">
            <a:avLst/>
          </a:prstGeom>
        </p:spPr>
      </p:pic>
    </p:spTree>
    <p:extLst>
      <p:ext uri="{BB962C8B-B14F-4D97-AF65-F5344CB8AC3E}">
        <p14:creationId xmlns:p14="http://schemas.microsoft.com/office/powerpoint/2010/main" val="3407469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5B8CC0-C1E1-49E7-20D4-81539E6BCE14}"/>
              </a:ext>
            </a:extLst>
          </p:cNvPr>
          <p:cNvPicPr>
            <a:picLocks noChangeAspect="1"/>
          </p:cNvPicPr>
          <p:nvPr/>
        </p:nvPicPr>
        <p:blipFill rotWithShape="1">
          <a:blip r:embed="rId3"/>
          <a:srcRect b="26563"/>
          <a:stretch/>
        </p:blipFill>
        <p:spPr>
          <a:xfrm>
            <a:off x="344882" y="2688916"/>
            <a:ext cx="2822693" cy="3407084"/>
          </a:xfrm>
          <a:prstGeom prst="rect">
            <a:avLst/>
          </a:prstGeom>
        </p:spPr>
      </p:pic>
      <p:pic>
        <p:nvPicPr>
          <p:cNvPr id="6" name="Picture 5">
            <a:extLst>
              <a:ext uri="{FF2B5EF4-FFF2-40B4-BE49-F238E27FC236}">
                <a16:creationId xmlns:a16="http://schemas.microsoft.com/office/drawing/2014/main" id="{6E8B4CC5-B46F-4394-372C-00B1F1E38B8A}"/>
              </a:ext>
            </a:extLst>
          </p:cNvPr>
          <p:cNvPicPr>
            <a:picLocks noChangeAspect="1"/>
          </p:cNvPicPr>
          <p:nvPr/>
        </p:nvPicPr>
        <p:blipFill rotWithShape="1">
          <a:blip r:embed="rId4"/>
          <a:srcRect l="3609"/>
          <a:stretch/>
        </p:blipFill>
        <p:spPr>
          <a:xfrm>
            <a:off x="-1" y="958835"/>
            <a:ext cx="6581631" cy="1603387"/>
          </a:xfrm>
          <a:prstGeom prst="rect">
            <a:avLst/>
          </a:prstGeom>
        </p:spPr>
      </p:pic>
      <p:pic>
        <p:nvPicPr>
          <p:cNvPr id="7" name="Google Shape;326;p26" descr="The shocking moment two boys risked their lives to retrieve a ball">
            <a:extLst>
              <a:ext uri="{FF2B5EF4-FFF2-40B4-BE49-F238E27FC236}">
                <a16:creationId xmlns:a16="http://schemas.microsoft.com/office/drawing/2014/main" id="{A77AFBFB-A6B3-1649-C3DC-DD447F8735B7}"/>
              </a:ext>
            </a:extLst>
          </p:cNvPr>
          <p:cNvPicPr>
            <a:picLocks noChangeAspect="1"/>
          </p:cNvPicPr>
          <p:nvPr/>
        </p:nvPicPr>
        <p:blipFill rotWithShape="1">
          <a:blip r:embed="rId5"/>
          <a:srcRect/>
          <a:stretch/>
        </p:blipFill>
        <p:spPr>
          <a:xfrm>
            <a:off x="3167575" y="2709492"/>
            <a:ext cx="4904384" cy="3386508"/>
          </a:xfrm>
          <a:prstGeom prst="rect">
            <a:avLst/>
          </a:prstGeom>
          <a:solidFill>
            <a:srgbClr val="2C2964"/>
          </a:solidFill>
          <a:ln>
            <a:noFill/>
          </a:ln>
          <a:effectLst>
            <a:outerShdw blurRad="76200" dist="127000" dir="2700000" algn="tl" rotWithShape="0">
              <a:prstClr val="black">
                <a:alpha val="40000"/>
              </a:prstClr>
            </a:outerShdw>
          </a:effectLst>
        </p:spPr>
      </p:pic>
    </p:spTree>
    <p:extLst>
      <p:ext uri="{BB962C8B-B14F-4D97-AF65-F5344CB8AC3E}">
        <p14:creationId xmlns:p14="http://schemas.microsoft.com/office/powerpoint/2010/main" val="19172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8" name="Picture 7">
            <a:extLst>
              <a:ext uri="{FF2B5EF4-FFF2-40B4-BE49-F238E27FC236}">
                <a16:creationId xmlns:a16="http://schemas.microsoft.com/office/drawing/2014/main" id="{1A31035F-11BE-4C8E-E740-D60DE1857B2D}"/>
              </a:ext>
            </a:extLst>
          </p:cNvPr>
          <p:cNvPicPr>
            <a:picLocks noChangeAspect="1"/>
          </p:cNvPicPr>
          <p:nvPr/>
        </p:nvPicPr>
        <p:blipFill>
          <a:blip r:embed="rId3"/>
          <a:stretch>
            <a:fillRect/>
          </a:stretch>
        </p:blipFill>
        <p:spPr>
          <a:xfrm>
            <a:off x="3721708" y="3429000"/>
            <a:ext cx="4755292" cy="3170195"/>
          </a:xfrm>
          <a:prstGeom prst="rect">
            <a:avLst/>
          </a:prstGeom>
        </p:spPr>
      </p:pic>
      <p:pic>
        <p:nvPicPr>
          <p:cNvPr id="5" name="Picture 4">
            <a:extLst>
              <a:ext uri="{FF2B5EF4-FFF2-40B4-BE49-F238E27FC236}">
                <a16:creationId xmlns:a16="http://schemas.microsoft.com/office/drawing/2014/main" id="{4FE511E7-390C-F439-C9BF-A223146E2A36}"/>
              </a:ext>
            </a:extLst>
          </p:cNvPr>
          <p:cNvPicPr>
            <a:picLocks noChangeAspect="1"/>
          </p:cNvPicPr>
          <p:nvPr/>
        </p:nvPicPr>
        <p:blipFill>
          <a:blip r:embed="rId4"/>
          <a:stretch>
            <a:fillRect/>
          </a:stretch>
        </p:blipFill>
        <p:spPr>
          <a:xfrm>
            <a:off x="321988" y="1752152"/>
            <a:ext cx="4474852" cy="1603387"/>
          </a:xfrm>
          <a:prstGeom prst="rect">
            <a:avLst/>
          </a:prstGeom>
        </p:spPr>
      </p:pic>
      <p:pic>
        <p:nvPicPr>
          <p:cNvPr id="2" name="Picture 1">
            <a:extLst>
              <a:ext uri="{FF2B5EF4-FFF2-40B4-BE49-F238E27FC236}">
                <a16:creationId xmlns:a16="http://schemas.microsoft.com/office/drawing/2014/main" id="{9E9DCA7F-4ED2-369D-3EF4-730939FBE2D9}"/>
              </a:ext>
            </a:extLst>
          </p:cNvPr>
          <p:cNvPicPr>
            <a:picLocks noChangeAspect="1"/>
          </p:cNvPicPr>
          <p:nvPr/>
        </p:nvPicPr>
        <p:blipFill rotWithShape="1">
          <a:blip r:embed="rId5"/>
          <a:srcRect l="14903"/>
          <a:stretch/>
        </p:blipFill>
        <p:spPr>
          <a:xfrm>
            <a:off x="0" y="211281"/>
            <a:ext cx="4451279" cy="1761897"/>
          </a:xfrm>
          <a:prstGeom prst="rect">
            <a:avLst/>
          </a:prstGeom>
        </p:spPr>
      </p:pic>
      <p:pic>
        <p:nvPicPr>
          <p:cNvPr id="230" name="Google Shape;230;p18" descr="See the source image"/>
          <p:cNvPicPr>
            <a:picLocks noChangeAspect="1"/>
          </p:cNvPicPr>
          <p:nvPr/>
        </p:nvPicPr>
        <p:blipFill rotWithShape="1">
          <a:blip r:embed="rId6"/>
          <a:srcRect l="11982" t="21154" r="2832" b="12072"/>
          <a:stretch/>
        </p:blipFill>
        <p:spPr>
          <a:xfrm>
            <a:off x="4796840" y="1199831"/>
            <a:ext cx="3398469" cy="1997959"/>
          </a:xfrm>
          <a:prstGeom prst="rect">
            <a:avLst/>
          </a:prstGeom>
          <a:solidFill>
            <a:srgbClr val="2C2964"/>
          </a:solidFill>
          <a:ln>
            <a:noFill/>
          </a:ln>
          <a:effectLst>
            <a:outerShdw blurRad="76200" dist="127000" dir="2700000" algn="tl" rotWithShape="0">
              <a:prstClr val="black">
                <a:alpha val="40000"/>
              </a:prstClr>
            </a:outerShdw>
          </a:effectLst>
        </p:spPr>
      </p:pic>
      <p:pic>
        <p:nvPicPr>
          <p:cNvPr id="231" name="Google Shape;231;p18" descr="A person standing in front of a fence&#10;&#10;Description automatically generated"/>
          <p:cNvPicPr>
            <a:picLocks noChangeAspect="1"/>
          </p:cNvPicPr>
          <p:nvPr/>
        </p:nvPicPr>
        <p:blipFill rotWithShape="1">
          <a:blip r:embed="rId7"/>
          <a:srcRect l="2578"/>
          <a:stretch/>
        </p:blipFill>
        <p:spPr>
          <a:xfrm>
            <a:off x="447755" y="3578662"/>
            <a:ext cx="3240326" cy="2523052"/>
          </a:xfrm>
          <a:prstGeom prst="rect">
            <a:avLst/>
          </a:prstGeom>
          <a:solidFill>
            <a:srgbClr val="2C2964"/>
          </a:solidFill>
          <a:ln>
            <a:noFill/>
          </a:ln>
          <a:effectLst>
            <a:outerShdw blurRad="76200" dist="1270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D2FD2B-0DF6-77B5-8EB5-FF08BF9F717C}"/>
              </a:ext>
            </a:extLst>
          </p:cNvPr>
          <p:cNvPicPr>
            <a:picLocks noChangeAspect="1"/>
          </p:cNvPicPr>
          <p:nvPr/>
        </p:nvPicPr>
        <p:blipFill rotWithShape="1">
          <a:blip r:embed="rId3"/>
          <a:srcRect l="2204"/>
          <a:stretch/>
        </p:blipFill>
        <p:spPr>
          <a:xfrm>
            <a:off x="-2" y="1251617"/>
            <a:ext cx="8323187" cy="5169856"/>
          </a:xfrm>
          <a:prstGeom prst="rect">
            <a:avLst/>
          </a:prstGeom>
        </p:spPr>
      </p:pic>
      <p:pic>
        <p:nvPicPr>
          <p:cNvPr id="4" name="Picture 3">
            <a:extLst>
              <a:ext uri="{FF2B5EF4-FFF2-40B4-BE49-F238E27FC236}">
                <a16:creationId xmlns:a16="http://schemas.microsoft.com/office/drawing/2014/main" id="{FAE9ED8A-4CA6-D73A-9A54-010D733118D8}"/>
              </a:ext>
            </a:extLst>
          </p:cNvPr>
          <p:cNvPicPr>
            <a:picLocks noChangeAspect="1"/>
          </p:cNvPicPr>
          <p:nvPr/>
        </p:nvPicPr>
        <p:blipFill rotWithShape="1">
          <a:blip r:embed="rId4"/>
          <a:srcRect l="11586"/>
          <a:stretch/>
        </p:blipFill>
        <p:spPr>
          <a:xfrm>
            <a:off x="-1" y="575810"/>
            <a:ext cx="4651703" cy="1249788"/>
          </a:xfrm>
          <a:prstGeom prst="rect">
            <a:avLst/>
          </a:prstGeom>
        </p:spPr>
      </p:pic>
    </p:spTree>
    <p:extLst>
      <p:ext uri="{BB962C8B-B14F-4D97-AF65-F5344CB8AC3E}">
        <p14:creationId xmlns:p14="http://schemas.microsoft.com/office/powerpoint/2010/main" val="1180183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7" name="Picture 2" descr="Students Taking The Train Stock Photo - Download Image Now - Train -  Vehicle, Teenager, Adolescence - iStock">
            <a:extLst>
              <a:ext uri="{FF2B5EF4-FFF2-40B4-BE49-F238E27FC236}">
                <a16:creationId xmlns:a16="http://schemas.microsoft.com/office/drawing/2014/main" id="{608799EE-6B0D-C28A-AC2E-76FA88A4B9B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484" b="4442"/>
          <a:stretch/>
        </p:blipFill>
        <p:spPr bwMode="auto">
          <a:xfrm>
            <a:off x="1958476" y="2928282"/>
            <a:ext cx="4945696" cy="3369152"/>
          </a:xfrm>
          <a:prstGeom prst="rect">
            <a:avLst/>
          </a:prstGeom>
          <a:solidFill>
            <a:srgbClr val="2C2964"/>
          </a:solidFill>
          <a:ln>
            <a:noFill/>
          </a:ln>
          <a:effectLst>
            <a:outerShdw blurRad="76200" dist="127000" dir="2700000" algn="tl" rotWithShape="0">
              <a:prstClr val="black">
                <a:alpha val="40000"/>
              </a:prstClr>
            </a:outerShdw>
          </a:effectLst>
        </p:spPr>
      </p:pic>
      <p:pic>
        <p:nvPicPr>
          <p:cNvPr id="3" name="Picture 2">
            <a:extLst>
              <a:ext uri="{FF2B5EF4-FFF2-40B4-BE49-F238E27FC236}">
                <a16:creationId xmlns:a16="http://schemas.microsoft.com/office/drawing/2014/main" id="{05B7A411-22EC-F03D-9FE9-09874801617A}"/>
              </a:ext>
            </a:extLst>
          </p:cNvPr>
          <p:cNvPicPr>
            <a:picLocks noChangeAspect="1"/>
          </p:cNvPicPr>
          <p:nvPr/>
        </p:nvPicPr>
        <p:blipFill rotWithShape="1">
          <a:blip r:embed="rId4"/>
          <a:srcRect l="1664"/>
          <a:stretch/>
        </p:blipFill>
        <p:spPr>
          <a:xfrm>
            <a:off x="0" y="622081"/>
            <a:ext cx="7733640" cy="275563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4" name="Picture 3">
            <a:extLst>
              <a:ext uri="{FF2B5EF4-FFF2-40B4-BE49-F238E27FC236}">
                <a16:creationId xmlns:a16="http://schemas.microsoft.com/office/drawing/2014/main" id="{02CAA91A-4F36-AC14-8D6A-D901D8E0D92D}"/>
              </a:ext>
            </a:extLst>
          </p:cNvPr>
          <p:cNvPicPr>
            <a:picLocks noChangeAspect="1"/>
          </p:cNvPicPr>
          <p:nvPr/>
        </p:nvPicPr>
        <p:blipFill rotWithShape="1">
          <a:blip r:embed="rId3"/>
          <a:srcRect r="10597"/>
          <a:stretch/>
        </p:blipFill>
        <p:spPr>
          <a:xfrm>
            <a:off x="4636463" y="4795870"/>
            <a:ext cx="4507538" cy="1554615"/>
          </a:xfrm>
          <a:prstGeom prst="rect">
            <a:avLst/>
          </a:prstGeom>
        </p:spPr>
      </p:pic>
      <p:pic>
        <p:nvPicPr>
          <p:cNvPr id="3" name="Picture 2">
            <a:extLst>
              <a:ext uri="{FF2B5EF4-FFF2-40B4-BE49-F238E27FC236}">
                <a16:creationId xmlns:a16="http://schemas.microsoft.com/office/drawing/2014/main" id="{670DF887-AD6A-6625-237D-7A9B6A3BD6D3}"/>
              </a:ext>
            </a:extLst>
          </p:cNvPr>
          <p:cNvPicPr>
            <a:picLocks noChangeAspect="1"/>
          </p:cNvPicPr>
          <p:nvPr/>
        </p:nvPicPr>
        <p:blipFill>
          <a:blip r:embed="rId4"/>
          <a:stretch>
            <a:fillRect/>
          </a:stretch>
        </p:blipFill>
        <p:spPr>
          <a:xfrm>
            <a:off x="304561" y="1639499"/>
            <a:ext cx="4986960" cy="4962574"/>
          </a:xfrm>
          <a:prstGeom prst="rect">
            <a:avLst/>
          </a:prstGeom>
        </p:spPr>
      </p:pic>
      <p:pic>
        <p:nvPicPr>
          <p:cNvPr id="255" name="Google Shape;255;p21" descr="Wireless sensors could improve level crossing safety"/>
          <p:cNvPicPr>
            <a:picLocks noChangeAspect="1"/>
          </p:cNvPicPr>
          <p:nvPr/>
        </p:nvPicPr>
        <p:blipFill rotWithShape="1">
          <a:blip r:embed="rId5"/>
          <a:srcRect/>
          <a:stretch/>
        </p:blipFill>
        <p:spPr>
          <a:xfrm>
            <a:off x="5276281" y="1654739"/>
            <a:ext cx="3070550" cy="2484451"/>
          </a:xfrm>
          <a:prstGeom prst="rect">
            <a:avLst/>
          </a:prstGeom>
          <a:solidFill>
            <a:srgbClr val="2C2964"/>
          </a:solidFill>
          <a:ln>
            <a:noFill/>
          </a:ln>
          <a:effectLst>
            <a:outerShdw blurRad="76200" dist="127000" dir="2700000" algn="tl" rotWithShape="0">
              <a:prstClr val="black">
                <a:alpha val="40000"/>
              </a:prstClr>
            </a:outerShdw>
          </a:effectLst>
        </p:spPr>
      </p:pic>
      <p:pic>
        <p:nvPicPr>
          <p:cNvPr id="2" name="Picture 1">
            <a:extLst>
              <a:ext uri="{FF2B5EF4-FFF2-40B4-BE49-F238E27FC236}">
                <a16:creationId xmlns:a16="http://schemas.microsoft.com/office/drawing/2014/main" id="{9522A64F-F32E-68CE-CD88-FC529CA6F266}"/>
              </a:ext>
            </a:extLst>
          </p:cNvPr>
          <p:cNvPicPr>
            <a:picLocks noChangeAspect="1"/>
          </p:cNvPicPr>
          <p:nvPr/>
        </p:nvPicPr>
        <p:blipFill rotWithShape="1">
          <a:blip r:embed="rId6"/>
          <a:srcRect l="11586"/>
          <a:stretch/>
        </p:blipFill>
        <p:spPr>
          <a:xfrm>
            <a:off x="-1" y="575810"/>
            <a:ext cx="4651703" cy="12497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598B6B3-2688-1860-4A58-08FFEC0C308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534"/>
          <a:stretch/>
        </p:blipFill>
        <p:spPr bwMode="auto">
          <a:xfrm>
            <a:off x="827998" y="1450747"/>
            <a:ext cx="6780336" cy="4520214"/>
          </a:xfrm>
          <a:prstGeom prst="rect">
            <a:avLst/>
          </a:prstGeom>
          <a:solidFill>
            <a:srgbClr val="FFDF42"/>
          </a:solidFill>
          <a:ln>
            <a:noFill/>
          </a:ln>
          <a:effectLst>
            <a:outerShdw blurRad="76200" dist="127000" dir="2700000" algn="tl" rotWithShape="0">
              <a:prstClr val="black">
                <a:alpha val="40000"/>
              </a:prstClr>
            </a:outerShdw>
          </a:effectLst>
        </p:spPr>
      </p:pic>
      <p:pic>
        <p:nvPicPr>
          <p:cNvPr id="12" name="Picture 11">
            <a:extLst>
              <a:ext uri="{FF2B5EF4-FFF2-40B4-BE49-F238E27FC236}">
                <a16:creationId xmlns:a16="http://schemas.microsoft.com/office/drawing/2014/main" id="{CE2B4EE3-546A-8446-D6AF-2E82BD5AFB08}"/>
              </a:ext>
            </a:extLst>
          </p:cNvPr>
          <p:cNvPicPr>
            <a:picLocks noChangeAspect="1"/>
          </p:cNvPicPr>
          <p:nvPr/>
        </p:nvPicPr>
        <p:blipFill rotWithShape="1">
          <a:blip r:embed="rId4"/>
          <a:srcRect l="4879"/>
          <a:stretch/>
        </p:blipFill>
        <p:spPr>
          <a:xfrm>
            <a:off x="0" y="600762"/>
            <a:ext cx="6239824" cy="1085182"/>
          </a:xfrm>
          <a:prstGeom prst="rect">
            <a:avLst/>
          </a:prstGeom>
        </p:spPr>
      </p:pic>
      <p:pic>
        <p:nvPicPr>
          <p:cNvPr id="15" name="Picture 14">
            <a:extLst>
              <a:ext uri="{FF2B5EF4-FFF2-40B4-BE49-F238E27FC236}">
                <a16:creationId xmlns:a16="http://schemas.microsoft.com/office/drawing/2014/main" id="{72DB57A0-B2C6-0F36-49DE-2F7BCBBE48C3}"/>
              </a:ext>
            </a:extLst>
          </p:cNvPr>
          <p:cNvPicPr>
            <a:picLocks noChangeAspect="1"/>
          </p:cNvPicPr>
          <p:nvPr/>
        </p:nvPicPr>
        <p:blipFill rotWithShape="1">
          <a:blip r:embed="rId5"/>
          <a:srcRect r="16033"/>
          <a:stretch/>
        </p:blipFill>
        <p:spPr>
          <a:xfrm>
            <a:off x="4552164" y="5331072"/>
            <a:ext cx="4591836" cy="1079086"/>
          </a:xfrm>
          <a:prstGeom prst="rect">
            <a:avLst/>
          </a:prstGeom>
        </p:spPr>
      </p:pic>
      <p:sp>
        <p:nvSpPr>
          <p:cNvPr id="4" name="Parallelogram 3">
            <a:extLst>
              <a:ext uri="{FF2B5EF4-FFF2-40B4-BE49-F238E27FC236}">
                <a16:creationId xmlns:a16="http://schemas.microsoft.com/office/drawing/2014/main" id="{558D2D23-F334-9554-070B-D2F608DA7D4E}"/>
              </a:ext>
            </a:extLst>
          </p:cNvPr>
          <p:cNvSpPr/>
          <p:nvPr/>
        </p:nvSpPr>
        <p:spPr>
          <a:xfrm>
            <a:off x="6869007" y="1939507"/>
            <a:ext cx="2579793" cy="955849"/>
          </a:xfrm>
          <a:prstGeom prst="parallelogram">
            <a:avLst>
              <a:gd name="adj" fmla="val 0"/>
            </a:avLst>
          </a:prstGeom>
          <a:solidFill>
            <a:srgbClr val="2C2964"/>
          </a:solidFill>
          <a:ln>
            <a:noFill/>
          </a:ln>
          <a:effectLst>
            <a:outerShdw blurRad="762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Parallelogram 8">
            <a:extLst>
              <a:ext uri="{FF2B5EF4-FFF2-40B4-BE49-F238E27FC236}">
                <a16:creationId xmlns:a16="http://schemas.microsoft.com/office/drawing/2014/main" id="{45B53598-4B54-0EAF-A409-FABD8DB2D07D}"/>
              </a:ext>
            </a:extLst>
          </p:cNvPr>
          <p:cNvSpPr/>
          <p:nvPr/>
        </p:nvSpPr>
        <p:spPr>
          <a:xfrm>
            <a:off x="7004211" y="2567460"/>
            <a:ext cx="2444589" cy="901128"/>
          </a:xfrm>
          <a:prstGeom prst="parallelogram">
            <a:avLst>
              <a:gd name="adj" fmla="val 0"/>
            </a:avLst>
          </a:prstGeom>
          <a:solidFill>
            <a:srgbClr val="2C2964"/>
          </a:solidFill>
          <a:ln>
            <a:noFill/>
          </a:ln>
          <a:effectLst>
            <a:outerShdw blurRad="762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6" name="Picture 15">
            <a:extLst>
              <a:ext uri="{FF2B5EF4-FFF2-40B4-BE49-F238E27FC236}">
                <a16:creationId xmlns:a16="http://schemas.microsoft.com/office/drawing/2014/main" id="{594F7859-6D6C-1249-40B4-DF23FFD32F04}"/>
              </a:ext>
            </a:extLst>
          </p:cNvPr>
          <p:cNvPicPr>
            <a:picLocks noChangeAspect="1"/>
          </p:cNvPicPr>
          <p:nvPr/>
        </p:nvPicPr>
        <p:blipFill rotWithShape="1">
          <a:blip r:embed="rId6"/>
          <a:srcRect l="55491" b="71792"/>
          <a:stretch/>
        </p:blipFill>
        <p:spPr>
          <a:xfrm>
            <a:off x="6761251" y="1902719"/>
            <a:ext cx="1964573" cy="901129"/>
          </a:xfrm>
          <a:prstGeom prst="rect">
            <a:avLst/>
          </a:prstGeom>
        </p:spPr>
      </p:pic>
      <p:sp>
        <p:nvSpPr>
          <p:cNvPr id="10" name="Parallelogram 9">
            <a:extLst>
              <a:ext uri="{FF2B5EF4-FFF2-40B4-BE49-F238E27FC236}">
                <a16:creationId xmlns:a16="http://schemas.microsoft.com/office/drawing/2014/main" id="{C76B0E65-EE15-BCD7-CCB5-768554790FF4}"/>
              </a:ext>
            </a:extLst>
          </p:cNvPr>
          <p:cNvSpPr/>
          <p:nvPr/>
        </p:nvSpPr>
        <p:spPr>
          <a:xfrm>
            <a:off x="6599485" y="3254068"/>
            <a:ext cx="2849316" cy="966679"/>
          </a:xfrm>
          <a:prstGeom prst="parallelogram">
            <a:avLst>
              <a:gd name="adj" fmla="val 0"/>
            </a:avLst>
          </a:prstGeom>
          <a:solidFill>
            <a:srgbClr val="2C2964"/>
          </a:solidFill>
          <a:ln>
            <a:noFill/>
          </a:ln>
          <a:effectLst>
            <a:outerShdw blurRad="762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Picture 16">
            <a:extLst>
              <a:ext uri="{FF2B5EF4-FFF2-40B4-BE49-F238E27FC236}">
                <a16:creationId xmlns:a16="http://schemas.microsoft.com/office/drawing/2014/main" id="{F51F76C6-1D4B-0656-4C1E-494786EED3F1}"/>
              </a:ext>
            </a:extLst>
          </p:cNvPr>
          <p:cNvPicPr>
            <a:picLocks noChangeAspect="1"/>
          </p:cNvPicPr>
          <p:nvPr/>
        </p:nvPicPr>
        <p:blipFill rotWithShape="1">
          <a:blip r:embed="rId6"/>
          <a:srcRect l="55491" t="25911" b="55007"/>
          <a:stretch/>
        </p:blipFill>
        <p:spPr>
          <a:xfrm>
            <a:off x="6761251" y="2728465"/>
            <a:ext cx="1964573" cy="609600"/>
          </a:xfrm>
          <a:prstGeom prst="rect">
            <a:avLst/>
          </a:prstGeom>
        </p:spPr>
      </p:pic>
      <p:sp>
        <p:nvSpPr>
          <p:cNvPr id="11" name="Parallelogram 10">
            <a:extLst>
              <a:ext uri="{FF2B5EF4-FFF2-40B4-BE49-F238E27FC236}">
                <a16:creationId xmlns:a16="http://schemas.microsoft.com/office/drawing/2014/main" id="{F8B07B3E-8051-2B74-2744-CCE9076B8E0A}"/>
              </a:ext>
            </a:extLst>
          </p:cNvPr>
          <p:cNvSpPr/>
          <p:nvPr/>
        </p:nvSpPr>
        <p:spPr>
          <a:xfrm>
            <a:off x="7004211" y="3827300"/>
            <a:ext cx="2444589" cy="1075418"/>
          </a:xfrm>
          <a:prstGeom prst="parallelogram">
            <a:avLst>
              <a:gd name="adj" fmla="val 0"/>
            </a:avLst>
          </a:prstGeom>
          <a:solidFill>
            <a:srgbClr val="2C2964"/>
          </a:solidFill>
          <a:ln>
            <a:noFill/>
          </a:ln>
          <a:effectLst>
            <a:outerShdw blurRad="762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A74A7EEB-D230-43A2-17E7-A46F6973FBE3}"/>
              </a:ext>
            </a:extLst>
          </p:cNvPr>
          <p:cNvPicPr>
            <a:picLocks noChangeAspect="1"/>
          </p:cNvPicPr>
          <p:nvPr/>
        </p:nvPicPr>
        <p:blipFill rotWithShape="1">
          <a:blip r:embed="rId6"/>
          <a:srcRect l="55491" t="66222"/>
          <a:stretch/>
        </p:blipFill>
        <p:spPr>
          <a:xfrm>
            <a:off x="6761251" y="4014506"/>
            <a:ext cx="1964573" cy="1079086"/>
          </a:xfrm>
          <a:prstGeom prst="rect">
            <a:avLst/>
          </a:prstGeom>
        </p:spPr>
      </p:pic>
      <p:pic>
        <p:nvPicPr>
          <p:cNvPr id="18" name="Picture 17">
            <a:extLst>
              <a:ext uri="{FF2B5EF4-FFF2-40B4-BE49-F238E27FC236}">
                <a16:creationId xmlns:a16="http://schemas.microsoft.com/office/drawing/2014/main" id="{D59EA147-02F0-BF2A-4F7D-EA3A6B004BDA}"/>
              </a:ext>
            </a:extLst>
          </p:cNvPr>
          <p:cNvPicPr>
            <a:picLocks noChangeAspect="1"/>
          </p:cNvPicPr>
          <p:nvPr/>
        </p:nvPicPr>
        <p:blipFill rotWithShape="1">
          <a:blip r:embed="rId6"/>
          <a:srcRect l="55491" t="44104" b="32108"/>
          <a:stretch/>
        </p:blipFill>
        <p:spPr>
          <a:xfrm>
            <a:off x="6769735" y="3308343"/>
            <a:ext cx="1964573" cy="759940"/>
          </a:xfrm>
          <a:prstGeom prst="rect">
            <a:avLst/>
          </a:prstGeom>
        </p:spPr>
      </p:pic>
    </p:spTree>
    <p:extLst>
      <p:ext uri="{BB962C8B-B14F-4D97-AF65-F5344CB8AC3E}">
        <p14:creationId xmlns:p14="http://schemas.microsoft.com/office/powerpoint/2010/main" val="285135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1+#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3" name="Picture 2">
            <a:extLst>
              <a:ext uri="{FF2B5EF4-FFF2-40B4-BE49-F238E27FC236}">
                <a16:creationId xmlns:a16="http://schemas.microsoft.com/office/drawing/2014/main" id="{20246639-401C-EBDC-FA60-6CA862DDEC92}"/>
              </a:ext>
            </a:extLst>
          </p:cNvPr>
          <p:cNvPicPr>
            <a:picLocks noChangeAspect="1"/>
          </p:cNvPicPr>
          <p:nvPr/>
        </p:nvPicPr>
        <p:blipFill rotWithShape="1">
          <a:blip r:embed="rId3"/>
          <a:srcRect b="80924"/>
          <a:stretch/>
        </p:blipFill>
        <p:spPr>
          <a:xfrm>
            <a:off x="247399" y="2503684"/>
            <a:ext cx="8254699" cy="787328"/>
          </a:xfrm>
          <a:prstGeom prst="rect">
            <a:avLst/>
          </a:prstGeom>
        </p:spPr>
      </p:pic>
      <p:pic>
        <p:nvPicPr>
          <p:cNvPr id="2" name="Picture 1">
            <a:extLst>
              <a:ext uri="{FF2B5EF4-FFF2-40B4-BE49-F238E27FC236}">
                <a16:creationId xmlns:a16="http://schemas.microsoft.com/office/drawing/2014/main" id="{4A5AE0B6-D395-F6A6-A59B-37EC84EA8DC7}"/>
              </a:ext>
            </a:extLst>
          </p:cNvPr>
          <p:cNvPicPr>
            <a:picLocks noChangeAspect="1"/>
          </p:cNvPicPr>
          <p:nvPr/>
        </p:nvPicPr>
        <p:blipFill rotWithShape="1">
          <a:blip r:embed="rId4"/>
          <a:srcRect l="11675"/>
          <a:stretch/>
        </p:blipFill>
        <p:spPr>
          <a:xfrm>
            <a:off x="-1" y="871117"/>
            <a:ext cx="4975485" cy="1487553"/>
          </a:xfrm>
          <a:prstGeom prst="rect">
            <a:avLst/>
          </a:prstGeom>
        </p:spPr>
      </p:pic>
      <p:pic>
        <p:nvPicPr>
          <p:cNvPr id="6" name="Picture 5">
            <a:extLst>
              <a:ext uri="{FF2B5EF4-FFF2-40B4-BE49-F238E27FC236}">
                <a16:creationId xmlns:a16="http://schemas.microsoft.com/office/drawing/2014/main" id="{DADF4188-D24B-C041-9386-699C7B4F49C6}"/>
              </a:ext>
            </a:extLst>
          </p:cNvPr>
          <p:cNvPicPr>
            <a:picLocks noChangeAspect="1"/>
          </p:cNvPicPr>
          <p:nvPr/>
        </p:nvPicPr>
        <p:blipFill rotWithShape="1">
          <a:blip r:embed="rId3"/>
          <a:srcRect t="24908" b="60322"/>
          <a:stretch/>
        </p:blipFill>
        <p:spPr>
          <a:xfrm>
            <a:off x="247399" y="3525077"/>
            <a:ext cx="8254699" cy="609600"/>
          </a:xfrm>
          <a:prstGeom prst="rect">
            <a:avLst/>
          </a:prstGeom>
        </p:spPr>
      </p:pic>
      <p:pic>
        <p:nvPicPr>
          <p:cNvPr id="7" name="Picture 6">
            <a:extLst>
              <a:ext uri="{FF2B5EF4-FFF2-40B4-BE49-F238E27FC236}">
                <a16:creationId xmlns:a16="http://schemas.microsoft.com/office/drawing/2014/main" id="{3D8B8515-5B48-77EC-8E95-8AD407176166}"/>
              </a:ext>
            </a:extLst>
          </p:cNvPr>
          <p:cNvPicPr>
            <a:picLocks noChangeAspect="1"/>
          </p:cNvPicPr>
          <p:nvPr/>
        </p:nvPicPr>
        <p:blipFill rotWithShape="1">
          <a:blip r:embed="rId3"/>
          <a:srcRect t="42888" b="39429"/>
          <a:stretch/>
        </p:blipFill>
        <p:spPr>
          <a:xfrm>
            <a:off x="247398" y="4266439"/>
            <a:ext cx="8254699" cy="729844"/>
          </a:xfrm>
          <a:prstGeom prst="rect">
            <a:avLst/>
          </a:prstGeom>
        </p:spPr>
      </p:pic>
      <p:pic>
        <p:nvPicPr>
          <p:cNvPr id="8" name="Picture 7">
            <a:extLst>
              <a:ext uri="{FF2B5EF4-FFF2-40B4-BE49-F238E27FC236}">
                <a16:creationId xmlns:a16="http://schemas.microsoft.com/office/drawing/2014/main" id="{0382D68C-1FE1-8681-B227-BF12C13B76CA}"/>
              </a:ext>
            </a:extLst>
          </p:cNvPr>
          <p:cNvPicPr>
            <a:picLocks noChangeAspect="1"/>
          </p:cNvPicPr>
          <p:nvPr/>
        </p:nvPicPr>
        <p:blipFill rotWithShape="1">
          <a:blip r:embed="rId3"/>
          <a:srcRect t="66327" b="21467"/>
          <a:stretch/>
        </p:blipFill>
        <p:spPr>
          <a:xfrm>
            <a:off x="247398" y="5230348"/>
            <a:ext cx="8254699" cy="5037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pic>
        <p:nvPicPr>
          <p:cNvPr id="2" name="Picture 1">
            <a:extLst>
              <a:ext uri="{FF2B5EF4-FFF2-40B4-BE49-F238E27FC236}">
                <a16:creationId xmlns:a16="http://schemas.microsoft.com/office/drawing/2014/main" id="{F564A8C4-F32F-6646-6925-0B651E428758}"/>
              </a:ext>
            </a:extLst>
          </p:cNvPr>
          <p:cNvPicPr>
            <a:picLocks noChangeAspect="1"/>
          </p:cNvPicPr>
          <p:nvPr/>
        </p:nvPicPr>
        <p:blipFill>
          <a:blip r:embed="rId3"/>
          <a:stretch>
            <a:fillRect/>
          </a:stretch>
        </p:blipFill>
        <p:spPr>
          <a:xfrm>
            <a:off x="370743" y="2338479"/>
            <a:ext cx="7888908" cy="279830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A3E2816-B67F-F77A-6533-457C23485DC2}"/>
              </a:ext>
            </a:extLst>
          </p:cNvPr>
          <p:cNvPicPr>
            <a:picLocks noChangeAspect="1"/>
          </p:cNvPicPr>
          <p:nvPr/>
        </p:nvPicPr>
        <p:blipFill>
          <a:blip r:embed="rId3"/>
          <a:stretch>
            <a:fillRect/>
          </a:stretch>
        </p:blipFill>
        <p:spPr>
          <a:xfrm>
            <a:off x="211018" y="3498998"/>
            <a:ext cx="4212701" cy="3097036"/>
          </a:xfrm>
          <a:prstGeom prst="rect">
            <a:avLst/>
          </a:prstGeom>
        </p:spPr>
      </p:pic>
      <p:pic>
        <p:nvPicPr>
          <p:cNvPr id="2" name="Picture 1">
            <a:extLst>
              <a:ext uri="{FF2B5EF4-FFF2-40B4-BE49-F238E27FC236}">
                <a16:creationId xmlns:a16="http://schemas.microsoft.com/office/drawing/2014/main" id="{08605214-0319-5416-A5A4-FCF7122DD1FC}"/>
              </a:ext>
            </a:extLst>
          </p:cNvPr>
          <p:cNvPicPr>
            <a:picLocks noChangeAspect="1"/>
          </p:cNvPicPr>
          <p:nvPr/>
        </p:nvPicPr>
        <p:blipFill rotWithShape="1">
          <a:blip r:embed="rId4"/>
          <a:srcRect l="52293"/>
          <a:stretch/>
        </p:blipFill>
        <p:spPr>
          <a:xfrm>
            <a:off x="0" y="628701"/>
            <a:ext cx="6783316" cy="3944923"/>
          </a:xfrm>
          <a:prstGeom prst="rect">
            <a:avLst/>
          </a:prstGeom>
        </p:spPr>
      </p:pic>
      <p:pic>
        <p:nvPicPr>
          <p:cNvPr id="6" name="Picture 5" descr="A train on the tracks&#10;&#10;Description automatically generated with low confidence">
            <a:extLst>
              <a:ext uri="{FF2B5EF4-FFF2-40B4-BE49-F238E27FC236}">
                <a16:creationId xmlns:a16="http://schemas.microsoft.com/office/drawing/2014/main" id="{3C5902B6-A4E7-07EF-7A35-76857CCF5D44}"/>
              </a:ext>
            </a:extLst>
          </p:cNvPr>
          <p:cNvPicPr>
            <a:picLocks noChangeAspect="1"/>
          </p:cNvPicPr>
          <p:nvPr/>
        </p:nvPicPr>
        <p:blipFill>
          <a:blip r:embed="rId5"/>
          <a:stretch>
            <a:fillRect/>
          </a:stretch>
        </p:blipFill>
        <p:spPr>
          <a:xfrm>
            <a:off x="2359213" y="2668982"/>
            <a:ext cx="5952005" cy="3809283"/>
          </a:xfrm>
          <a:prstGeom prst="rect">
            <a:avLst/>
          </a:prstGeom>
        </p:spPr>
      </p:pic>
    </p:spTree>
    <p:extLst>
      <p:ext uri="{BB962C8B-B14F-4D97-AF65-F5344CB8AC3E}">
        <p14:creationId xmlns:p14="http://schemas.microsoft.com/office/powerpoint/2010/main" val="1410509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88EFB9D-CA69-D435-8ED1-6F02843C8BEE}"/>
              </a:ext>
            </a:extLst>
          </p:cNvPr>
          <p:cNvPicPr>
            <a:picLocks noChangeAspect="1"/>
          </p:cNvPicPr>
          <p:nvPr/>
        </p:nvPicPr>
        <p:blipFill>
          <a:blip r:embed="rId3"/>
          <a:stretch>
            <a:fillRect/>
          </a:stretch>
        </p:blipFill>
        <p:spPr>
          <a:xfrm>
            <a:off x="461835" y="2642936"/>
            <a:ext cx="8053514" cy="3749365"/>
          </a:xfrm>
          <a:prstGeom prst="rect">
            <a:avLst/>
          </a:prstGeom>
        </p:spPr>
      </p:pic>
      <p:pic>
        <p:nvPicPr>
          <p:cNvPr id="2" name="Picture 1">
            <a:extLst>
              <a:ext uri="{FF2B5EF4-FFF2-40B4-BE49-F238E27FC236}">
                <a16:creationId xmlns:a16="http://schemas.microsoft.com/office/drawing/2014/main" id="{85686BB2-34D7-5C30-D5D3-C78D39DF0450}"/>
              </a:ext>
            </a:extLst>
          </p:cNvPr>
          <p:cNvPicPr>
            <a:picLocks noChangeAspect="1"/>
          </p:cNvPicPr>
          <p:nvPr/>
        </p:nvPicPr>
        <p:blipFill rotWithShape="1">
          <a:blip r:embed="rId4"/>
          <a:srcRect l="4115"/>
          <a:stretch/>
        </p:blipFill>
        <p:spPr>
          <a:xfrm>
            <a:off x="0" y="1189028"/>
            <a:ext cx="8061123" cy="1243692"/>
          </a:xfrm>
          <a:prstGeom prst="rect">
            <a:avLst/>
          </a:prstGeom>
        </p:spPr>
      </p:pic>
      <p:pic>
        <p:nvPicPr>
          <p:cNvPr id="8" name="Picture 7">
            <a:extLst>
              <a:ext uri="{FF2B5EF4-FFF2-40B4-BE49-F238E27FC236}">
                <a16:creationId xmlns:a16="http://schemas.microsoft.com/office/drawing/2014/main" id="{8A1B848B-93DA-42CA-8021-E9D99B1D87AE}"/>
              </a:ext>
            </a:extLst>
          </p:cNvPr>
          <p:cNvPicPr>
            <a:picLocks noChangeAspect="1"/>
          </p:cNvPicPr>
          <p:nvPr/>
        </p:nvPicPr>
        <p:blipFill rotWithShape="1">
          <a:blip r:embed="rId5">
            <a:extLst>
              <a:ext uri="{28A0092B-C50C-407E-A947-70E740481C1C}">
                <a14:useLocalDpi xmlns:a14="http://schemas.microsoft.com/office/drawing/2010/main" val="0"/>
              </a:ext>
            </a:extLst>
          </a:blip>
          <a:srcRect l="37425"/>
          <a:stretch/>
        </p:blipFill>
        <p:spPr>
          <a:xfrm>
            <a:off x="0" y="5474637"/>
            <a:ext cx="5384386" cy="606456"/>
          </a:xfrm>
          <a:prstGeom prst="rect">
            <a:avLst/>
          </a:prstGeom>
        </p:spPr>
      </p:pic>
    </p:spTree>
    <p:extLst>
      <p:ext uri="{BB962C8B-B14F-4D97-AF65-F5344CB8AC3E}">
        <p14:creationId xmlns:p14="http://schemas.microsoft.com/office/powerpoint/2010/main" val="1199801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102E6D-7306-2B0B-DD70-4DE65B400A01}"/>
              </a:ext>
            </a:extLst>
          </p:cNvPr>
          <p:cNvPicPr>
            <a:picLocks noChangeAspect="1"/>
          </p:cNvPicPr>
          <p:nvPr/>
        </p:nvPicPr>
        <p:blipFill rotWithShape="1">
          <a:blip r:embed="rId3"/>
          <a:srcRect l="6923"/>
          <a:stretch/>
        </p:blipFill>
        <p:spPr>
          <a:xfrm>
            <a:off x="0" y="4703456"/>
            <a:ext cx="8510954" cy="1931144"/>
          </a:xfrm>
          <a:prstGeom prst="rect">
            <a:avLst/>
          </a:prstGeom>
        </p:spPr>
      </p:pic>
      <p:pic>
        <p:nvPicPr>
          <p:cNvPr id="2" name="Picture 1">
            <a:extLst>
              <a:ext uri="{FF2B5EF4-FFF2-40B4-BE49-F238E27FC236}">
                <a16:creationId xmlns:a16="http://schemas.microsoft.com/office/drawing/2014/main" id="{562901E1-265B-F93A-CB77-41F48FBF0BC6}"/>
              </a:ext>
            </a:extLst>
          </p:cNvPr>
          <p:cNvPicPr>
            <a:picLocks noChangeAspect="1"/>
          </p:cNvPicPr>
          <p:nvPr/>
        </p:nvPicPr>
        <p:blipFill rotWithShape="1">
          <a:blip r:embed="rId4"/>
          <a:srcRect l="31267"/>
          <a:stretch/>
        </p:blipFill>
        <p:spPr>
          <a:xfrm>
            <a:off x="0" y="1214372"/>
            <a:ext cx="7581900" cy="3482464"/>
          </a:xfrm>
          <a:prstGeom prst="rect">
            <a:avLst/>
          </a:prstGeom>
        </p:spPr>
      </p:pic>
      <p:pic>
        <p:nvPicPr>
          <p:cNvPr id="4" name="Picture 3">
            <a:extLst>
              <a:ext uri="{FF2B5EF4-FFF2-40B4-BE49-F238E27FC236}">
                <a16:creationId xmlns:a16="http://schemas.microsoft.com/office/drawing/2014/main" id="{2D4A0FBE-E20B-906B-0DD5-B575DD08E1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96263" y="5000419"/>
            <a:ext cx="15368017" cy="1083133"/>
          </a:xfrm>
          <a:prstGeom prst="rect">
            <a:avLst/>
          </a:prstGeom>
        </p:spPr>
      </p:pic>
    </p:spTree>
    <p:extLst>
      <p:ext uri="{BB962C8B-B14F-4D97-AF65-F5344CB8AC3E}">
        <p14:creationId xmlns:p14="http://schemas.microsoft.com/office/powerpoint/2010/main" val="53685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2.77778E-7 -4.44444E-6 L 2.72136 0.00023 " pathEditMode="relative" rAng="0" ptsTypes="AA">
                                      <p:cBhvr>
                                        <p:cTn id="6" dur="1000" fill="hold"/>
                                        <p:tgtEl>
                                          <p:spTgt spid="4"/>
                                        </p:tgtEl>
                                        <p:attrNameLst>
                                          <p:attrName>ppt_x</p:attrName>
                                          <p:attrName>ppt_y</p:attrName>
                                        </p:attrNameLst>
                                      </p:cBhvr>
                                      <p:rCtr x="136094" y="69"/>
                                    </p:animMotion>
                                  </p:childTnLst>
                                </p:cTn>
                              </p:par>
                            </p:childTnLst>
                          </p:cTn>
                        </p:par>
                        <p:par>
                          <p:cTn id="7" fill="hold">
                            <p:stCondLst>
                              <p:cond delay="100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397A2D-0110-F0EB-867F-AB8020BE0A24}"/>
              </a:ext>
            </a:extLst>
          </p:cNvPr>
          <p:cNvPicPr>
            <a:picLocks noChangeAspect="1"/>
          </p:cNvPicPr>
          <p:nvPr/>
        </p:nvPicPr>
        <p:blipFill>
          <a:blip r:embed="rId3"/>
          <a:stretch>
            <a:fillRect/>
          </a:stretch>
        </p:blipFill>
        <p:spPr>
          <a:xfrm>
            <a:off x="154855" y="2657808"/>
            <a:ext cx="8291279" cy="3694496"/>
          </a:xfrm>
          <a:prstGeom prst="rect">
            <a:avLst/>
          </a:prstGeom>
        </p:spPr>
      </p:pic>
      <p:pic>
        <p:nvPicPr>
          <p:cNvPr id="2" name="Picture 1">
            <a:extLst>
              <a:ext uri="{FF2B5EF4-FFF2-40B4-BE49-F238E27FC236}">
                <a16:creationId xmlns:a16="http://schemas.microsoft.com/office/drawing/2014/main" id="{8FE1A87A-02F3-39E6-BDFD-E58EEE709D1F}"/>
              </a:ext>
            </a:extLst>
          </p:cNvPr>
          <p:cNvPicPr>
            <a:picLocks noChangeAspect="1"/>
          </p:cNvPicPr>
          <p:nvPr/>
        </p:nvPicPr>
        <p:blipFill rotWithShape="1">
          <a:blip r:embed="rId4"/>
          <a:srcRect l="2208"/>
          <a:stretch/>
        </p:blipFill>
        <p:spPr>
          <a:xfrm>
            <a:off x="0" y="1136948"/>
            <a:ext cx="8036682" cy="1304657"/>
          </a:xfrm>
          <a:prstGeom prst="rect">
            <a:avLst/>
          </a:prstGeom>
        </p:spPr>
      </p:pic>
      <p:pic>
        <p:nvPicPr>
          <p:cNvPr id="9" name="Picture 2">
            <a:extLst>
              <a:ext uri="{FF2B5EF4-FFF2-40B4-BE49-F238E27FC236}">
                <a16:creationId xmlns:a16="http://schemas.microsoft.com/office/drawing/2014/main" id="{34C8B8D1-BC13-E974-E388-B49BAD1099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2239101" y="2385636"/>
            <a:ext cx="1401075" cy="212224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04EAD523-1BDD-BE81-374F-D825F824C5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5424" y="2569624"/>
            <a:ext cx="2655127" cy="150350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B0D96DB2-52BC-C737-1707-FC3F4CC9AE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1799" y="4520488"/>
            <a:ext cx="3128963" cy="187737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Tennis Racket Ball - Free vector graphic on Pixabay">
            <a:extLst>
              <a:ext uri="{FF2B5EF4-FFF2-40B4-BE49-F238E27FC236}">
                <a16:creationId xmlns:a16="http://schemas.microsoft.com/office/drawing/2014/main" id="{A22F6814-AC98-D4B8-4AB6-2593E32C207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58489" y="5244543"/>
            <a:ext cx="1962298" cy="98114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Football ball PNG">
            <a:extLst>
              <a:ext uri="{FF2B5EF4-FFF2-40B4-BE49-F238E27FC236}">
                <a16:creationId xmlns:a16="http://schemas.microsoft.com/office/drawing/2014/main" id="{C98009B9-221A-58ED-84BF-FECC0FC9BDF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9576" y="3383786"/>
            <a:ext cx="937983" cy="901064"/>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Elephant Transparent Background PNG, SVG Clip art for Web - Download Clip  Art, PNG Icon Arts">
            <a:extLst>
              <a:ext uri="{FF2B5EF4-FFF2-40B4-BE49-F238E27FC236}">
                <a16:creationId xmlns:a16="http://schemas.microsoft.com/office/drawing/2014/main" id="{F35445CC-6C2D-0ADE-69DA-6DB8ED07FFE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71298" y="4574753"/>
            <a:ext cx="2245804" cy="1527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413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8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97856E0-8F68-F6A1-7AF2-CBB27F7C7416}"/>
              </a:ext>
            </a:extLst>
          </p:cNvPr>
          <p:cNvPicPr>
            <a:picLocks noChangeAspect="1"/>
          </p:cNvPicPr>
          <p:nvPr/>
        </p:nvPicPr>
        <p:blipFill rotWithShape="1">
          <a:blip r:embed="rId3"/>
          <a:srcRect l="6034"/>
          <a:stretch/>
        </p:blipFill>
        <p:spPr>
          <a:xfrm>
            <a:off x="0" y="4308150"/>
            <a:ext cx="8031517" cy="2127688"/>
          </a:xfrm>
          <a:prstGeom prst="rect">
            <a:avLst/>
          </a:prstGeom>
        </p:spPr>
      </p:pic>
      <p:grpSp>
        <p:nvGrpSpPr>
          <p:cNvPr id="8" name="Group 7">
            <a:extLst>
              <a:ext uri="{FF2B5EF4-FFF2-40B4-BE49-F238E27FC236}">
                <a16:creationId xmlns:a16="http://schemas.microsoft.com/office/drawing/2014/main" id="{5F3C9DD4-0FC0-D6EB-E86D-3AFB1819AED7}"/>
              </a:ext>
            </a:extLst>
          </p:cNvPr>
          <p:cNvGrpSpPr>
            <a:grpSpLocks noChangeAspect="1"/>
          </p:cNvGrpSpPr>
          <p:nvPr/>
        </p:nvGrpSpPr>
        <p:grpSpPr>
          <a:xfrm>
            <a:off x="142948" y="1814309"/>
            <a:ext cx="82731794" cy="2666132"/>
            <a:chOff x="10101806" y="1825620"/>
            <a:chExt cx="107681395" cy="3470162"/>
          </a:xfrm>
        </p:grpSpPr>
        <p:pic>
          <p:nvPicPr>
            <p:cNvPr id="9" name="Picture 2">
              <a:extLst>
                <a:ext uri="{FF2B5EF4-FFF2-40B4-BE49-F238E27FC236}">
                  <a16:creationId xmlns:a16="http://schemas.microsoft.com/office/drawing/2014/main" id="{96D91B4D-4F26-8BFC-B47C-3FFF13C831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9512752"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8A68158E-E15F-D4E8-6A49-7FB17C920C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4118457"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003C9A1E-8C8D-FB6B-F5AA-5EE0DB9B27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8731006"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a:extLst>
                <a:ext uri="{FF2B5EF4-FFF2-40B4-BE49-F238E27FC236}">
                  <a16:creationId xmlns:a16="http://schemas.microsoft.com/office/drawing/2014/main" id="{A40AB526-E32A-7E7F-9C86-B2A546A0B6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3340133"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9373F622-0FC4-AF6B-1333-197DA1B9D0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7949260" y="932532"/>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332019BF-B37F-1CA7-FED4-1AF3B70018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32558387" y="932532"/>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a:extLst>
                <a:ext uri="{FF2B5EF4-FFF2-40B4-BE49-F238E27FC236}">
                  <a16:creationId xmlns:a16="http://schemas.microsoft.com/office/drawing/2014/main" id="{C0172A4E-5795-44F9-4C80-5E94FA2A47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7167514" y="932533"/>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a:extLst>
                <a:ext uri="{FF2B5EF4-FFF2-40B4-BE49-F238E27FC236}">
                  <a16:creationId xmlns:a16="http://schemas.microsoft.com/office/drawing/2014/main" id="{D6E5083A-3EA5-98F9-A007-914DCD3793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1776641" y="932534"/>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a:extLst>
                <a:ext uri="{FF2B5EF4-FFF2-40B4-BE49-F238E27FC236}">
                  <a16:creationId xmlns:a16="http://schemas.microsoft.com/office/drawing/2014/main" id="{E44B58D0-701B-460B-AA8F-4161E04D4A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6385768" y="932534"/>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5AC31214-EAF0-ECA9-ABE8-DE380C6F0C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994895" y="932536"/>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FEB1CDF6-AE2E-C38C-EEDD-13A7217386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13419955"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a:extLst>
                <a:ext uri="{FF2B5EF4-FFF2-40B4-BE49-F238E27FC236}">
                  <a16:creationId xmlns:a16="http://schemas.microsoft.com/office/drawing/2014/main" id="{526902FF-24EB-27A6-323D-3F6B06BA76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8025660"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a:extLst>
                <a:ext uri="{FF2B5EF4-FFF2-40B4-BE49-F238E27FC236}">
                  <a16:creationId xmlns:a16="http://schemas.microsoft.com/office/drawing/2014/main" id="{C6309A08-9117-0042-E927-7C7BBAE366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02638209"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a:extLst>
                <a:ext uri="{FF2B5EF4-FFF2-40B4-BE49-F238E27FC236}">
                  <a16:creationId xmlns:a16="http://schemas.microsoft.com/office/drawing/2014/main" id="{F9A05D8F-F124-8C30-96DE-29FE132471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97247336" y="932531"/>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a:extLst>
                <a:ext uri="{FF2B5EF4-FFF2-40B4-BE49-F238E27FC236}">
                  <a16:creationId xmlns:a16="http://schemas.microsoft.com/office/drawing/2014/main" id="{BC435BCF-DC60-22AF-84FE-AE8BF0293D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91856463" y="932532"/>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a:extLst>
                <a:ext uri="{FF2B5EF4-FFF2-40B4-BE49-F238E27FC236}">
                  <a16:creationId xmlns:a16="http://schemas.microsoft.com/office/drawing/2014/main" id="{2BF83E39-8AF9-F3CC-BF06-53BBD604DE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86465590" y="932532"/>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a:extLst>
                <a:ext uri="{FF2B5EF4-FFF2-40B4-BE49-F238E27FC236}">
                  <a16:creationId xmlns:a16="http://schemas.microsoft.com/office/drawing/2014/main" id="{9381B395-E64C-65E0-D69C-FCD85D723E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81074717" y="932533"/>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a:extLst>
                <a:ext uri="{FF2B5EF4-FFF2-40B4-BE49-F238E27FC236}">
                  <a16:creationId xmlns:a16="http://schemas.microsoft.com/office/drawing/2014/main" id="{CCB7D5AD-00F0-E5D2-0C3A-8B49AEC6BC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5683844" y="932534"/>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a:extLst>
                <a:ext uri="{FF2B5EF4-FFF2-40B4-BE49-F238E27FC236}">
                  <a16:creationId xmlns:a16="http://schemas.microsoft.com/office/drawing/2014/main" id="{79526DB7-5A21-DB05-7795-ED2A081A02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0292971" y="932534"/>
              <a:ext cx="3470157" cy="525633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extLst>
                <a:ext uri="{FF2B5EF4-FFF2-40B4-BE49-F238E27FC236}">
                  <a16:creationId xmlns:a16="http://schemas.microsoft.com/office/drawing/2014/main" id="{9AE6DECF-2593-71A6-2FEE-658A38D2D8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64902098" y="932536"/>
              <a:ext cx="3470157" cy="5256335"/>
            </a:xfrm>
            <a:prstGeom prst="rect">
              <a:avLst/>
            </a:prstGeom>
            <a:noFill/>
            <a:extLst>
              <a:ext uri="{909E8E84-426E-40DD-AFC4-6F175D3DCCD1}">
                <a14:hiddenFill xmlns:a14="http://schemas.microsoft.com/office/drawing/2010/main">
                  <a:solidFill>
                    <a:srgbClr val="FFFFFF"/>
                  </a:solidFill>
                </a14:hiddenFill>
              </a:ext>
            </a:extLst>
          </p:spPr>
        </p:pic>
      </p:grpSp>
      <p:pic>
        <p:nvPicPr>
          <p:cNvPr id="29" name="Picture 28">
            <a:extLst>
              <a:ext uri="{FF2B5EF4-FFF2-40B4-BE49-F238E27FC236}">
                <a16:creationId xmlns:a16="http://schemas.microsoft.com/office/drawing/2014/main" id="{553D34CA-2523-59F3-0B7C-B1250D3EFC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22331" y="3397305"/>
            <a:ext cx="15368017" cy="1083133"/>
          </a:xfrm>
          <a:prstGeom prst="rect">
            <a:avLst/>
          </a:prstGeom>
        </p:spPr>
      </p:pic>
      <p:pic>
        <p:nvPicPr>
          <p:cNvPr id="2" name="Picture 1">
            <a:extLst>
              <a:ext uri="{FF2B5EF4-FFF2-40B4-BE49-F238E27FC236}">
                <a16:creationId xmlns:a16="http://schemas.microsoft.com/office/drawing/2014/main" id="{A853B628-9E03-884E-A456-F01F5350537D}"/>
              </a:ext>
            </a:extLst>
          </p:cNvPr>
          <p:cNvPicPr>
            <a:picLocks noChangeAspect="1"/>
          </p:cNvPicPr>
          <p:nvPr/>
        </p:nvPicPr>
        <p:blipFill rotWithShape="1">
          <a:blip r:embed="rId6"/>
          <a:srcRect l="8795"/>
          <a:stretch/>
        </p:blipFill>
        <p:spPr>
          <a:xfrm>
            <a:off x="0" y="588157"/>
            <a:ext cx="5349044" cy="1713124"/>
          </a:xfrm>
          <a:prstGeom prst="rect">
            <a:avLst/>
          </a:prstGeom>
        </p:spPr>
      </p:pic>
    </p:spTree>
    <p:extLst>
      <p:ext uri="{BB962C8B-B14F-4D97-AF65-F5344CB8AC3E}">
        <p14:creationId xmlns:p14="http://schemas.microsoft.com/office/powerpoint/2010/main" val="216906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750"/>
                                        <p:tgtEl>
                                          <p:spTgt spid="8"/>
                                        </p:tgtEl>
                                      </p:cBhvr>
                                    </p:animEffect>
                                  </p:childTnLst>
                                </p:cTn>
                              </p:par>
                              <p:par>
                                <p:cTn id="8" presetID="10" presetClass="entr" presetSubtype="0" fill="hold" nodeType="withEffect">
                                  <p:stCondLst>
                                    <p:cond delay="10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42" presetClass="path" presetSubtype="0" accel="50000" decel="50000" fill="hold" nodeType="withEffect">
                                  <p:stCondLst>
                                    <p:cond delay="0"/>
                                  </p:stCondLst>
                                  <p:childTnLst>
                                    <p:animMotion origin="layout" path="M 2.77778E-7 3.7037E-6 L -8.32778 0.00555 " pathEditMode="relative" rAng="0" ptsTypes="AA">
                                      <p:cBhvr>
                                        <p:cTn id="12" dur="9000" fill="hold"/>
                                        <p:tgtEl>
                                          <p:spTgt spid="8"/>
                                        </p:tgtEl>
                                        <p:attrNameLst>
                                          <p:attrName>ppt_x</p:attrName>
                                          <p:attrName>ppt_y</p:attrName>
                                        </p:attrNameLst>
                                      </p:cBhvr>
                                      <p:rCtr x="-416389" y="278"/>
                                    </p:animMotion>
                                  </p:childTnLst>
                                </p:cTn>
                              </p:par>
                              <p:par>
                                <p:cTn id="13" presetID="42" presetClass="path" presetSubtype="0" accel="50000" decel="50000" fill="hold" nodeType="withEffect">
                                  <p:stCondLst>
                                    <p:cond delay="0"/>
                                  </p:stCondLst>
                                  <p:childTnLst>
                                    <p:animMotion origin="layout" path="M 0.20052 -0.01204 L 0.89705 -0.00764 " pathEditMode="relative" rAng="0" ptsTypes="AA">
                                      <p:cBhvr>
                                        <p:cTn id="14" dur="8000" fill="hold"/>
                                        <p:tgtEl>
                                          <p:spTgt spid="29"/>
                                        </p:tgtEl>
                                        <p:attrNameLst>
                                          <p:attrName>ppt_x</p:attrName>
                                          <p:attrName>ppt_y</p:attrName>
                                        </p:attrNameLst>
                                      </p:cBhvr>
                                      <p:rCtr x="34826" y="208"/>
                                    </p:animMotion>
                                  </p:childTnLst>
                                </p:cTn>
                              </p:par>
                              <p:par>
                                <p:cTn id="15" presetID="22" presetClass="entr" presetSubtype="8" fill="hold"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C94DA72-B0FD-911A-8B37-ED4FC1D80DE5}"/>
              </a:ext>
            </a:extLst>
          </p:cNvPr>
          <p:cNvPicPr>
            <a:picLocks noChangeAspect="1"/>
          </p:cNvPicPr>
          <p:nvPr/>
        </p:nvPicPr>
        <p:blipFill>
          <a:blip r:embed="rId3"/>
          <a:stretch>
            <a:fillRect/>
          </a:stretch>
        </p:blipFill>
        <p:spPr>
          <a:xfrm>
            <a:off x="461836" y="3054416"/>
            <a:ext cx="8053514" cy="3749365"/>
          </a:xfrm>
          <a:prstGeom prst="rect">
            <a:avLst/>
          </a:prstGeom>
        </p:spPr>
      </p:pic>
      <p:pic>
        <p:nvPicPr>
          <p:cNvPr id="11" name="Picture 10">
            <a:extLst>
              <a:ext uri="{FF2B5EF4-FFF2-40B4-BE49-F238E27FC236}">
                <a16:creationId xmlns:a16="http://schemas.microsoft.com/office/drawing/2014/main" id="{5B9937CD-792C-E8AC-55EA-522DB32EEF53}"/>
              </a:ext>
            </a:extLst>
          </p:cNvPr>
          <p:cNvPicPr>
            <a:picLocks noChangeAspect="1"/>
          </p:cNvPicPr>
          <p:nvPr/>
        </p:nvPicPr>
        <p:blipFill rotWithShape="1">
          <a:blip r:embed="rId4"/>
          <a:srcRect l="3609"/>
          <a:stretch/>
        </p:blipFill>
        <p:spPr>
          <a:xfrm>
            <a:off x="-1" y="1382972"/>
            <a:ext cx="7868597" cy="1444877"/>
          </a:xfrm>
          <a:prstGeom prst="rect">
            <a:avLst/>
          </a:prstGeom>
        </p:spPr>
      </p:pic>
    </p:spTree>
    <p:extLst>
      <p:ext uri="{BB962C8B-B14F-4D97-AF65-F5344CB8AC3E}">
        <p14:creationId xmlns:p14="http://schemas.microsoft.com/office/powerpoint/2010/main" val="3691468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026" name="Picture 2" descr="Rail strike: Every station affected by June train strikes and when they  will close - Mirror Online">
            <a:extLst>
              <a:ext uri="{FF2B5EF4-FFF2-40B4-BE49-F238E27FC236}">
                <a16:creationId xmlns:a16="http://schemas.microsoft.com/office/drawing/2014/main" id="{004A5962-6291-72CE-19CA-FBD153BD13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56" y="721994"/>
            <a:ext cx="5849303" cy="438697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D9DDC55-81FC-FDBD-426F-85119B722852}"/>
              </a:ext>
            </a:extLst>
          </p:cNvPr>
          <p:cNvPicPr>
            <a:picLocks noChangeAspect="1"/>
          </p:cNvPicPr>
          <p:nvPr/>
        </p:nvPicPr>
        <p:blipFill rotWithShape="1">
          <a:blip r:embed="rId4"/>
          <a:srcRect l="22170" r="10146"/>
          <a:stretch/>
        </p:blipFill>
        <p:spPr>
          <a:xfrm>
            <a:off x="0" y="3212322"/>
            <a:ext cx="7711440" cy="31427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1412</TotalTime>
  <Words>1663</Words>
  <Application>Microsoft Office PowerPoint</Application>
  <PresentationFormat>On-screen Show (4:3)</PresentationFormat>
  <Paragraphs>108</Paragraphs>
  <Slides>23</Slides>
  <Notes>23</Notes>
  <HiddenSlides>0</HiddenSlides>
  <MMClips>1</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23</vt:i4>
      </vt:variant>
    </vt:vector>
  </HeadingPairs>
  <TitlesOfParts>
    <vt:vector size="32" baseType="lpstr">
      <vt:lpstr>Symbol</vt:lpstr>
      <vt:lpstr>Calibri Light</vt:lpstr>
      <vt:lpstr>Arial</vt:lpstr>
      <vt:lpstr>Source Sans Pro</vt:lpstr>
      <vt:lpstr>Castledown</vt:lpstr>
      <vt:lpstr>Calibri</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Imogen Sackett</dc:creator>
  <cp:lastModifiedBy>Imogen Sackett</cp:lastModifiedBy>
  <cp:revision>10</cp:revision>
  <cp:lastPrinted>2023-05-10T09:02:55Z</cp:lastPrinted>
  <dcterms:created xsi:type="dcterms:W3CDTF">2022-05-04T08:49:49Z</dcterms:created>
  <dcterms:modified xsi:type="dcterms:W3CDTF">2025-05-19T10:51:21Z</dcterms:modified>
</cp:coreProperties>
</file>